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7"/>
  </p:handoutMasterIdLst>
  <p:sldIdLst>
    <p:sldId id="256" r:id="rId2"/>
    <p:sldId id="306" r:id="rId3"/>
    <p:sldId id="307" r:id="rId4"/>
    <p:sldId id="313" r:id="rId5"/>
    <p:sldId id="309" r:id="rId6"/>
    <p:sldId id="311" r:id="rId7"/>
    <p:sldId id="312" r:id="rId8"/>
    <p:sldId id="342" r:id="rId9"/>
    <p:sldId id="302" r:id="rId10"/>
    <p:sldId id="333" r:id="rId11"/>
    <p:sldId id="347" r:id="rId12"/>
    <p:sldId id="308" r:id="rId13"/>
    <p:sldId id="314" r:id="rId14"/>
    <p:sldId id="316" r:id="rId15"/>
    <p:sldId id="258" r:id="rId16"/>
    <p:sldId id="317" r:id="rId17"/>
    <p:sldId id="259" r:id="rId18"/>
    <p:sldId id="354" r:id="rId19"/>
    <p:sldId id="304" r:id="rId20"/>
    <p:sldId id="318" r:id="rId21"/>
    <p:sldId id="274" r:id="rId22"/>
    <p:sldId id="319" r:id="rId23"/>
    <p:sldId id="260" r:id="rId24"/>
    <p:sldId id="261" r:id="rId25"/>
    <p:sldId id="320" r:id="rId26"/>
    <p:sldId id="262" r:id="rId27"/>
    <p:sldId id="334" r:id="rId28"/>
    <p:sldId id="335" r:id="rId29"/>
    <p:sldId id="336" r:id="rId30"/>
    <p:sldId id="321" r:id="rId31"/>
    <p:sldId id="337" r:id="rId32"/>
    <p:sldId id="264" r:id="rId33"/>
    <p:sldId id="322" r:id="rId34"/>
    <p:sldId id="265" r:id="rId35"/>
    <p:sldId id="267" r:id="rId36"/>
    <p:sldId id="323" r:id="rId37"/>
    <p:sldId id="324" r:id="rId38"/>
    <p:sldId id="303" r:id="rId39"/>
    <p:sldId id="350" r:id="rId40"/>
    <p:sldId id="266" r:id="rId41"/>
    <p:sldId id="351" r:id="rId42"/>
    <p:sldId id="268" r:id="rId43"/>
    <p:sldId id="353" r:id="rId44"/>
    <p:sldId id="352" r:id="rId45"/>
    <p:sldId id="271" r:id="rId46"/>
    <p:sldId id="325" r:id="rId47"/>
    <p:sldId id="332" r:id="rId48"/>
    <p:sldId id="270" r:id="rId49"/>
    <p:sldId id="331" r:id="rId50"/>
    <p:sldId id="330" r:id="rId51"/>
    <p:sldId id="279" r:id="rId52"/>
    <p:sldId id="348" r:id="rId53"/>
    <p:sldId id="273" r:id="rId54"/>
    <p:sldId id="349" r:id="rId55"/>
    <p:sldId id="275" r:id="rId56"/>
    <p:sldId id="276" r:id="rId57"/>
    <p:sldId id="346" r:id="rId58"/>
    <p:sldId id="280" r:id="rId59"/>
    <p:sldId id="281" r:id="rId60"/>
    <p:sldId id="340" r:id="rId61"/>
    <p:sldId id="341" r:id="rId62"/>
    <p:sldId id="326" r:id="rId63"/>
    <p:sldId id="283" r:id="rId64"/>
    <p:sldId id="284" r:id="rId65"/>
    <p:sldId id="285" r:id="rId66"/>
    <p:sldId id="286" r:id="rId67"/>
    <p:sldId id="287" r:id="rId68"/>
    <p:sldId id="288" r:id="rId69"/>
    <p:sldId id="289" r:id="rId70"/>
    <p:sldId id="343" r:id="rId71"/>
    <p:sldId id="290" r:id="rId72"/>
    <p:sldId id="344" r:id="rId73"/>
    <p:sldId id="292" r:id="rId74"/>
    <p:sldId id="293" r:id="rId75"/>
    <p:sldId id="305" r:id="rId76"/>
    <p:sldId id="345" r:id="rId77"/>
    <p:sldId id="296" r:id="rId78"/>
    <p:sldId id="329" r:id="rId79"/>
    <p:sldId id="297" r:id="rId80"/>
    <p:sldId id="327" r:id="rId81"/>
    <p:sldId id="328" r:id="rId82"/>
    <p:sldId id="301" r:id="rId83"/>
    <p:sldId id="298" r:id="rId84"/>
    <p:sldId id="300" r:id="rId85"/>
    <p:sldId id="257" r:id="rId86"/>
  </p:sldIdLst>
  <p:sldSz cx="9144000" cy="6858000" type="screen4x3"/>
  <p:notesSz cx="7010400" cy="9296400"/>
  <p:custDataLst>
    <p:tags r:id="rId8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7884" autoAdjust="0"/>
  </p:normalViewPr>
  <p:slideViewPr>
    <p:cSldViewPr>
      <p:cViewPr>
        <p:scale>
          <a:sx n="122" d="100"/>
          <a:sy n="122" d="100"/>
        </p:scale>
        <p:origin x="-1314" y="-36"/>
      </p:cViewPr>
      <p:guideLst>
        <p:guide orient="horz" pos="2160"/>
        <p:guide pos="2880"/>
      </p:guideLst>
    </p:cSldViewPr>
  </p:slideViewPr>
  <p:outlineViewPr>
    <p:cViewPr>
      <p:scale>
        <a:sx n="33" d="100"/>
        <a:sy n="33" d="100"/>
      </p:scale>
      <p:origin x="0" y="315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97FACEB-5562-44B2-B781-97A929FEB490}" type="datetimeFigureOut">
              <a:rPr lang="en-US" smtClean="0"/>
              <a:pPr/>
              <a:t>11/20/2013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6B28F15-31EF-41C0-854F-0378E878EA4D}" type="slidenum">
              <a:rPr lang="en-US" smtClean="0"/>
              <a:pPr/>
              <a:t>‹#›</a:t>
            </a:fld>
            <a:endParaRPr lang="en-US"/>
          </a:p>
        </p:txBody>
      </p:sp>
    </p:spTree>
    <p:extLst>
      <p:ext uri="{BB962C8B-B14F-4D97-AF65-F5344CB8AC3E}">
        <p14:creationId xmlns:p14="http://schemas.microsoft.com/office/powerpoint/2010/main" val="11973833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00F21E-2AC3-4642-A4E0-89DBA9FD003E}"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B5AE1-8249-438E-941F-27ACF49E0F5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00F21E-2AC3-4642-A4E0-89DBA9FD003E}"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B5AE1-8249-438E-941F-27ACF49E0F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00F21E-2AC3-4642-A4E0-89DBA9FD003E}"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B5AE1-8249-438E-941F-27ACF49E0F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00F21E-2AC3-4642-A4E0-89DBA9FD003E}"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B5AE1-8249-438E-941F-27ACF49E0F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00F21E-2AC3-4642-A4E0-89DBA9FD003E}"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B5AE1-8249-438E-941F-27ACF49E0F5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00F21E-2AC3-4642-A4E0-89DBA9FD003E}"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B5AE1-8249-438E-941F-27ACF49E0F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00F21E-2AC3-4642-A4E0-89DBA9FD003E}" type="datetimeFigureOut">
              <a:rPr lang="en-US" smtClean="0"/>
              <a:pPr/>
              <a:t>11/20/2013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AB5AE1-8249-438E-941F-27ACF49E0F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00F21E-2AC3-4642-A4E0-89DBA9FD003E}" type="datetimeFigureOut">
              <a:rPr lang="en-US" smtClean="0"/>
              <a:pPr/>
              <a:t>11/20/2013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AB5AE1-8249-438E-941F-27ACF49E0F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0F21E-2AC3-4642-A4E0-89DBA9FD003E}" type="datetimeFigureOut">
              <a:rPr lang="en-US" smtClean="0"/>
              <a:pPr/>
              <a:t>11/20/2013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AB5AE1-8249-438E-941F-27ACF49E0F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00F21E-2AC3-4642-A4E0-89DBA9FD003E}"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B5AE1-8249-438E-941F-27ACF49E0F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00F21E-2AC3-4642-A4E0-89DBA9FD003E}"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B5AE1-8249-438E-941F-27ACF49E0F5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0F21E-2AC3-4642-A4E0-89DBA9FD003E}" type="datetimeFigureOut">
              <a:rPr lang="en-US" smtClean="0"/>
              <a:pPr/>
              <a:t>11/20/2013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B5AE1-8249-438E-941F-27ACF49E0F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celt.iastate.edu/pdfs-docs/teaching/RevisedBloomsHandout.pdf" TargetMode="External"/><Relationship Id="rId2" Type="http://schemas.openxmlformats.org/officeDocument/2006/relationships/hyperlink" Target="http://www.celt.iastate.edu/teaching/RevisedBlooms1.html" TargetMode="Externa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http://ww2.odu.edu/educ/roverbau/Bloom/blooms_taxonomy.ht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http://www.mtsu.edu/ltanditc/docs/Discussion_Board_Rubrics.pdf"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www.sc.edu/cte" TargetMode="External"/><Relationship Id="rId2" Type="http://schemas.openxmlformats.org/officeDocument/2006/relationships/hyperlink" Target="http://www.qmprogram.or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09600"/>
            <a:ext cx="8534400" cy="2609850"/>
          </a:xfrm>
        </p:spPr>
        <p:txBody>
          <a:bodyPr>
            <a:normAutofit/>
          </a:bodyPr>
          <a:lstStyle/>
          <a:p>
            <a:r>
              <a:rPr lang="en-US" dirty="0" smtClean="0">
                <a:solidFill>
                  <a:srgbClr val="C00000"/>
                </a:solidFill>
                <a:latin typeface="Arial" pitchFamily="34" charset="0"/>
                <a:cs typeface="Arial" pitchFamily="34" charset="0"/>
              </a:rPr>
              <a:t>Implementing Best Practices in Online Learning</a:t>
            </a:r>
          </a:p>
        </p:txBody>
      </p:sp>
      <p:sp>
        <p:nvSpPr>
          <p:cNvPr id="3" name="Subtitle 2"/>
          <p:cNvSpPr>
            <a:spLocks noGrp="1"/>
          </p:cNvSpPr>
          <p:nvPr>
            <p:ph type="subTitle" idx="1"/>
          </p:nvPr>
        </p:nvSpPr>
        <p:spPr>
          <a:xfrm>
            <a:off x="914400" y="4267200"/>
            <a:ext cx="8001000" cy="1981200"/>
          </a:xfrm>
        </p:spPr>
        <p:txBody>
          <a:bodyPr>
            <a:normAutofit fontScale="70000" lnSpcReduction="20000"/>
          </a:bodyPr>
          <a:lstStyle/>
          <a:p>
            <a:pPr algn="r"/>
            <a:r>
              <a:rPr lang="en-US" dirty="0" smtClean="0">
                <a:solidFill>
                  <a:schemeClr val="bg1"/>
                </a:solidFill>
                <a:latin typeface="Arial" pitchFamily="34" charset="0"/>
                <a:cs typeface="Arial" pitchFamily="34" charset="0"/>
              </a:rPr>
              <a:t>11/19/2013</a:t>
            </a:r>
          </a:p>
          <a:p>
            <a:pPr algn="r"/>
            <a:r>
              <a:rPr lang="en-US" dirty="0" smtClean="0">
                <a:solidFill>
                  <a:schemeClr val="bg1"/>
                </a:solidFill>
                <a:latin typeface="Arial" pitchFamily="34" charset="0"/>
                <a:cs typeface="Arial" pitchFamily="34" charset="0"/>
              </a:rPr>
              <a:t>Sherry Grosso</a:t>
            </a:r>
          </a:p>
          <a:p>
            <a:pPr algn="r"/>
            <a:r>
              <a:rPr lang="en-US" dirty="0" smtClean="0">
                <a:solidFill>
                  <a:schemeClr val="bg1"/>
                </a:solidFill>
                <a:latin typeface="Arial" pitchFamily="34" charset="0"/>
                <a:cs typeface="Arial" pitchFamily="34" charset="0"/>
              </a:rPr>
              <a:t>Associate Director of Distributed Learning</a:t>
            </a:r>
          </a:p>
          <a:p>
            <a:pPr algn="r"/>
            <a:r>
              <a:rPr lang="en-US" dirty="0" smtClean="0">
                <a:solidFill>
                  <a:schemeClr val="bg1"/>
                </a:solidFill>
                <a:latin typeface="Arial" pitchFamily="34" charset="0"/>
                <a:cs typeface="Arial" pitchFamily="34" charset="0"/>
              </a:rPr>
              <a:t>University of South Carolina Center for Teaching Excellence</a:t>
            </a:r>
          </a:p>
          <a:p>
            <a:pPr algn="r"/>
            <a:r>
              <a:rPr lang="en-US" dirty="0" smtClean="0">
                <a:solidFill>
                  <a:srgbClr val="C00000"/>
                </a:solidFill>
                <a:latin typeface="Arial" pitchFamily="34" charset="0"/>
                <a:cs typeface="Arial" pitchFamily="34" charset="0"/>
              </a:rPr>
              <a:t>slgrosso@mailbox.sc.edu</a:t>
            </a:r>
          </a:p>
          <a:p>
            <a:pPr algn="l"/>
            <a:endParaRPr lang="en-US"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smtClean="0">
                <a:solidFill>
                  <a:srgbClr val="C00000"/>
                </a:solidFill>
                <a:latin typeface="Arial" pitchFamily="34" charset="0"/>
                <a:cs typeface="Arial" pitchFamily="34" charset="0"/>
              </a:rPr>
              <a:t>Course Syllabus</a:t>
            </a:r>
            <a:endParaRPr lang="en-US" sz="4000" dirty="0">
              <a:solidFill>
                <a:srgbClr val="C00000"/>
              </a:solidFill>
              <a:latin typeface="Arial" pitchFamily="34" charset="0"/>
              <a:cs typeface="Arial" pitchFamily="34" charset="0"/>
            </a:endParaRPr>
          </a:p>
        </p:txBody>
      </p:sp>
      <p:pic>
        <p:nvPicPr>
          <p:cNvPr id="6" name="Picture 5"/>
          <p:cNvPicPr/>
          <p:nvPr/>
        </p:nvPicPr>
        <p:blipFill>
          <a:blip r:embed="rId2" cstate="print"/>
          <a:srcRect l="21635" t="33120" r="25641" b="41025"/>
          <a:stretch>
            <a:fillRect/>
          </a:stretch>
        </p:blipFill>
        <p:spPr bwMode="auto">
          <a:xfrm>
            <a:off x="457200" y="1447800"/>
            <a:ext cx="4038600" cy="1676400"/>
          </a:xfrm>
          <a:prstGeom prst="rect">
            <a:avLst/>
          </a:prstGeom>
          <a:noFill/>
          <a:ln w="9525">
            <a:noFill/>
            <a:miter lim="800000"/>
            <a:headEnd/>
            <a:tailEnd/>
          </a:ln>
        </p:spPr>
      </p:pic>
      <p:pic>
        <p:nvPicPr>
          <p:cNvPr id="8" name="Picture 7"/>
          <p:cNvPicPr/>
          <p:nvPr/>
        </p:nvPicPr>
        <p:blipFill>
          <a:blip r:embed="rId3" cstate="print"/>
          <a:srcRect l="21635" t="31410" r="4167" b="7692"/>
          <a:stretch>
            <a:fillRect/>
          </a:stretch>
        </p:blipFill>
        <p:spPr bwMode="auto">
          <a:xfrm>
            <a:off x="3048000" y="3429000"/>
            <a:ext cx="49530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smtClean="0">
                <a:solidFill>
                  <a:srgbClr val="C00000"/>
                </a:solidFill>
                <a:latin typeface="Arial" pitchFamily="34" charset="0"/>
                <a:cs typeface="Arial" pitchFamily="34" charset="0"/>
              </a:rPr>
              <a:t>Course Syllabus</a:t>
            </a:r>
            <a:endParaRPr lang="en-US" sz="4000" dirty="0">
              <a:solidFill>
                <a:srgbClr val="C00000"/>
              </a:solidFill>
              <a:latin typeface="Arial" pitchFamily="34" charset="0"/>
              <a:cs typeface="Arial" pitchFamily="34" charset="0"/>
            </a:endParaRPr>
          </a:p>
        </p:txBody>
      </p:sp>
      <p:sp>
        <p:nvSpPr>
          <p:cNvPr id="3" name="Subtitle 2"/>
          <p:cNvSpPr>
            <a:spLocks noGrp="1"/>
          </p:cNvSpPr>
          <p:nvPr>
            <p:ph type="subTitle" idx="1"/>
          </p:nvPr>
        </p:nvSpPr>
        <p:spPr>
          <a:xfrm>
            <a:off x="2971800" y="3810000"/>
            <a:ext cx="5791200" cy="1752600"/>
          </a:xfrm>
        </p:spPr>
        <p:txBody>
          <a:bodyPr>
            <a:normAutofit/>
          </a:bodyPr>
          <a:lstStyle/>
          <a:p>
            <a:pPr algn="r"/>
            <a:endParaRPr lang="en-US" dirty="0" smtClean="0">
              <a:solidFill>
                <a:srgbClr val="C00000"/>
              </a:solidFill>
              <a:latin typeface="Arial" pitchFamily="34" charset="0"/>
              <a:cs typeface="Arial" pitchFamily="34" charset="0"/>
            </a:endParaRPr>
          </a:p>
          <a:p>
            <a:pPr algn="l"/>
            <a:endParaRPr lang="en-US" dirty="0">
              <a:solidFill>
                <a:schemeClr val="bg1"/>
              </a:solidFill>
              <a:latin typeface="Arial" pitchFamily="34" charset="0"/>
              <a:cs typeface="Arial" pitchFamily="34" charset="0"/>
            </a:endParaRPr>
          </a:p>
        </p:txBody>
      </p:sp>
      <p:sp>
        <p:nvSpPr>
          <p:cNvPr id="7" name="Content Placeholder 2"/>
          <p:cNvSpPr txBox="1">
            <a:spLocks/>
          </p:cNvSpPr>
          <p:nvPr/>
        </p:nvSpPr>
        <p:spPr>
          <a:xfrm>
            <a:off x="304800" y="1371600"/>
            <a:ext cx="8839200" cy="5257800"/>
          </a:xfrm>
          <a:prstGeom prst="rect">
            <a:avLst/>
          </a:prstGeom>
        </p:spPr>
        <p:txBody>
          <a:bodyPr vert="horz" lIns="91440" tIns="45720" rIns="91440" bIns="45720" rtlCol="0">
            <a:normAutofit fontScale="32500" lnSpcReduction="20000"/>
          </a:bodyPr>
          <a:lstStyle/>
          <a:p>
            <a:pPr>
              <a:lnSpc>
                <a:spcPct val="150000"/>
              </a:lnSpc>
              <a:buClr>
                <a:srgbClr val="C00000"/>
              </a:buClr>
              <a:buFont typeface="Arial" pitchFamily="34" charset="0"/>
              <a:buChar char="•"/>
            </a:pPr>
            <a:r>
              <a:rPr lang="en-US" sz="9600" dirty="0" smtClean="0">
                <a:solidFill>
                  <a:schemeClr val="bg1"/>
                </a:solidFill>
                <a:latin typeface="Arial" pitchFamily="34" charset="0"/>
                <a:cs typeface="Arial" pitchFamily="34" charset="0"/>
              </a:rPr>
              <a:t>Course Description</a:t>
            </a:r>
          </a:p>
          <a:p>
            <a:pPr>
              <a:lnSpc>
                <a:spcPct val="150000"/>
              </a:lnSpc>
              <a:buClr>
                <a:srgbClr val="C00000"/>
              </a:buClr>
              <a:buFont typeface="Arial" pitchFamily="34" charset="0"/>
              <a:buChar char="•"/>
            </a:pPr>
            <a:endParaRPr lang="en-US" sz="3200" dirty="0" smtClean="0">
              <a:solidFill>
                <a:schemeClr val="bg1"/>
              </a:solidFill>
              <a:latin typeface="Arial" pitchFamily="34" charset="0"/>
              <a:cs typeface="Arial" pitchFamily="34" charset="0"/>
            </a:endParaRPr>
          </a:p>
          <a:p>
            <a:pPr>
              <a:lnSpc>
                <a:spcPct val="120000"/>
              </a:lnSpc>
              <a:buClr>
                <a:srgbClr val="C00000"/>
              </a:buClr>
            </a:pPr>
            <a:r>
              <a:rPr lang="en-US" sz="3200" dirty="0" smtClean="0">
                <a:solidFill>
                  <a:schemeClr val="bg1"/>
                </a:solidFill>
                <a:latin typeface="Arial" pitchFamily="34" charset="0"/>
                <a:cs typeface="Arial" pitchFamily="34" charset="0"/>
              </a:rPr>
              <a:t> </a:t>
            </a:r>
            <a:r>
              <a:rPr lang="en-US" sz="6200" i="1" dirty="0" smtClean="0">
                <a:solidFill>
                  <a:schemeClr val="bg1"/>
                </a:solidFill>
                <a:latin typeface="Arial" pitchFamily="34" charset="0"/>
                <a:cs typeface="Arial" pitchFamily="34" charset="0"/>
              </a:rPr>
              <a:t>Example:</a:t>
            </a:r>
          </a:p>
          <a:p>
            <a:pPr>
              <a:lnSpc>
                <a:spcPct val="120000"/>
              </a:lnSpc>
              <a:buClr>
                <a:srgbClr val="C00000"/>
              </a:buClr>
            </a:pPr>
            <a:endParaRPr lang="en-US" sz="6200" dirty="0" smtClean="0">
              <a:solidFill>
                <a:schemeClr val="bg1"/>
              </a:solidFill>
              <a:latin typeface="Arial" pitchFamily="34" charset="0"/>
              <a:cs typeface="Arial" pitchFamily="34" charset="0"/>
            </a:endParaRPr>
          </a:p>
          <a:p>
            <a:pPr>
              <a:lnSpc>
                <a:spcPct val="120000"/>
              </a:lnSpc>
              <a:buClr>
                <a:srgbClr val="C00000"/>
              </a:buClr>
            </a:pPr>
            <a:r>
              <a:rPr lang="en-US" sz="6200" i="1" dirty="0" smtClean="0">
                <a:solidFill>
                  <a:schemeClr val="bg1"/>
                </a:solidFill>
                <a:latin typeface="Arial" pitchFamily="34" charset="0"/>
                <a:cs typeface="Arial" pitchFamily="34" charset="0"/>
              </a:rPr>
              <a:t>Course Overview:</a:t>
            </a:r>
          </a:p>
          <a:p>
            <a:pPr>
              <a:lnSpc>
                <a:spcPct val="120000"/>
              </a:lnSpc>
              <a:buClr>
                <a:srgbClr val="C00000"/>
              </a:buClr>
            </a:pPr>
            <a:endParaRPr lang="en-US" sz="6200" i="1" dirty="0" smtClean="0">
              <a:solidFill>
                <a:schemeClr val="bg1"/>
              </a:solidFill>
              <a:latin typeface="Arial" pitchFamily="34" charset="0"/>
              <a:cs typeface="Arial" pitchFamily="34" charset="0"/>
            </a:endParaRPr>
          </a:p>
          <a:p>
            <a:pPr>
              <a:lnSpc>
                <a:spcPct val="120000"/>
              </a:lnSpc>
              <a:buClr>
                <a:srgbClr val="C00000"/>
              </a:buClr>
            </a:pPr>
            <a:r>
              <a:rPr lang="en-US" sz="6200" i="1" dirty="0" smtClean="0">
                <a:solidFill>
                  <a:schemeClr val="bg1"/>
                </a:solidFill>
                <a:latin typeface="Arial" pitchFamily="34" charset="0"/>
                <a:cs typeface="Arial" pitchFamily="34" charset="0"/>
              </a:rPr>
              <a:t>This is a fully online course.  Online classes are not easier than lecture classes.  To succeed in an online class, you must be extremely motivated and well organized. You will need to purchase the required textbooks listed above by the first day of the course.  Other course materials are available via Blackboard.  Regular Internet access is essential for successful completion of the course.</a:t>
            </a:r>
          </a:p>
          <a:p>
            <a:pPr>
              <a:lnSpc>
                <a:spcPct val="120000"/>
              </a:lnSpc>
              <a:buClr>
                <a:srgbClr val="C00000"/>
              </a:buClr>
            </a:pPr>
            <a:r>
              <a:rPr lang="en-US" sz="5600" dirty="0" smtClean="0">
                <a:solidFill>
                  <a:schemeClr val="bg1"/>
                </a:solidFill>
                <a:latin typeface="Arial" pitchFamily="34" charset="0"/>
                <a:cs typeface="Arial" pitchFamily="34" charset="0"/>
              </a:rPr>
              <a:t> </a:t>
            </a:r>
          </a:p>
          <a:p>
            <a:pPr lvl="1">
              <a:buClr>
                <a:srgbClr val="C00000"/>
              </a:buClr>
              <a:buFont typeface="Arial" pitchFamily="34" charset="0"/>
              <a:buChar char="•"/>
              <a:defRPr/>
            </a:pP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033739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smtClean="0">
                <a:solidFill>
                  <a:srgbClr val="C00000"/>
                </a:solidFill>
                <a:latin typeface="Arial" pitchFamily="34" charset="0"/>
                <a:cs typeface="Arial" pitchFamily="34" charset="0"/>
              </a:rPr>
              <a:t>Course Syllabus</a:t>
            </a:r>
            <a:endParaRPr lang="en-US" sz="4000" dirty="0">
              <a:solidFill>
                <a:srgbClr val="C00000"/>
              </a:solidFill>
              <a:latin typeface="Arial" pitchFamily="34" charset="0"/>
              <a:cs typeface="Arial" pitchFamily="34" charset="0"/>
            </a:endParaRPr>
          </a:p>
        </p:txBody>
      </p:sp>
      <p:sp>
        <p:nvSpPr>
          <p:cNvPr id="3" name="Subtitle 2"/>
          <p:cNvSpPr>
            <a:spLocks noGrp="1"/>
          </p:cNvSpPr>
          <p:nvPr>
            <p:ph type="subTitle" idx="1"/>
          </p:nvPr>
        </p:nvSpPr>
        <p:spPr>
          <a:xfrm>
            <a:off x="2971800" y="3810000"/>
            <a:ext cx="5791200" cy="1752600"/>
          </a:xfrm>
        </p:spPr>
        <p:txBody>
          <a:bodyPr>
            <a:normAutofit/>
          </a:bodyPr>
          <a:lstStyle/>
          <a:p>
            <a:pPr algn="r"/>
            <a:endParaRPr lang="en-US" dirty="0" smtClean="0">
              <a:solidFill>
                <a:srgbClr val="C00000"/>
              </a:solidFill>
              <a:latin typeface="Arial" pitchFamily="34" charset="0"/>
              <a:cs typeface="Arial" pitchFamily="34" charset="0"/>
            </a:endParaRPr>
          </a:p>
          <a:p>
            <a:pPr algn="l"/>
            <a:endParaRPr lang="en-US" dirty="0">
              <a:solidFill>
                <a:schemeClr val="bg1"/>
              </a:solidFill>
              <a:latin typeface="Arial" pitchFamily="34" charset="0"/>
              <a:cs typeface="Arial" pitchFamily="34" charset="0"/>
            </a:endParaRPr>
          </a:p>
        </p:txBody>
      </p:sp>
      <p:sp>
        <p:nvSpPr>
          <p:cNvPr id="7" name="Content Placeholder 2"/>
          <p:cNvSpPr txBox="1">
            <a:spLocks/>
          </p:cNvSpPr>
          <p:nvPr/>
        </p:nvSpPr>
        <p:spPr>
          <a:xfrm>
            <a:off x="304800" y="1371600"/>
            <a:ext cx="8839200" cy="4876800"/>
          </a:xfrm>
          <a:prstGeom prst="rect">
            <a:avLst/>
          </a:prstGeom>
        </p:spPr>
        <p:txBody>
          <a:bodyPr vert="horz" lIns="91440" tIns="45720" rIns="91440" bIns="45720" rtlCol="0">
            <a:normAutofit fontScale="32500" lnSpcReduction="20000"/>
          </a:bodyPr>
          <a:lstStyle/>
          <a:p>
            <a:pPr>
              <a:lnSpc>
                <a:spcPct val="150000"/>
              </a:lnSpc>
              <a:buClr>
                <a:srgbClr val="C00000"/>
              </a:buClr>
              <a:buFont typeface="Arial" pitchFamily="34" charset="0"/>
              <a:buChar char="•"/>
            </a:pPr>
            <a:r>
              <a:rPr lang="en-US" sz="9600" dirty="0" smtClean="0">
                <a:solidFill>
                  <a:schemeClr val="bg1"/>
                </a:solidFill>
                <a:latin typeface="Arial" pitchFamily="34" charset="0"/>
                <a:cs typeface="Arial" pitchFamily="34" charset="0"/>
              </a:rPr>
              <a:t> Course Structure</a:t>
            </a:r>
          </a:p>
          <a:p>
            <a:pPr>
              <a:lnSpc>
                <a:spcPct val="150000"/>
              </a:lnSpc>
              <a:buClr>
                <a:srgbClr val="C00000"/>
              </a:buClr>
              <a:buFont typeface="Arial" pitchFamily="34" charset="0"/>
              <a:buChar char="•"/>
            </a:pPr>
            <a:endParaRPr lang="en-US" sz="3200" dirty="0" smtClean="0">
              <a:solidFill>
                <a:schemeClr val="bg1"/>
              </a:solidFill>
              <a:latin typeface="Arial" pitchFamily="34" charset="0"/>
              <a:cs typeface="Arial" pitchFamily="34" charset="0"/>
            </a:endParaRPr>
          </a:p>
          <a:p>
            <a:pPr>
              <a:lnSpc>
                <a:spcPct val="120000"/>
              </a:lnSpc>
              <a:buClr>
                <a:srgbClr val="C00000"/>
              </a:buClr>
            </a:pPr>
            <a:r>
              <a:rPr lang="en-US" sz="3200" dirty="0" smtClean="0">
                <a:solidFill>
                  <a:schemeClr val="bg1"/>
                </a:solidFill>
                <a:latin typeface="Arial" pitchFamily="34" charset="0"/>
                <a:cs typeface="Arial" pitchFamily="34" charset="0"/>
              </a:rPr>
              <a:t> </a:t>
            </a:r>
            <a:r>
              <a:rPr lang="en-US" sz="5600" i="1" dirty="0" smtClean="0">
                <a:solidFill>
                  <a:schemeClr val="bg1"/>
                </a:solidFill>
                <a:latin typeface="Arial" pitchFamily="34" charset="0"/>
                <a:cs typeface="Arial" pitchFamily="34" charset="0"/>
              </a:rPr>
              <a:t>Example:</a:t>
            </a:r>
          </a:p>
          <a:p>
            <a:pPr>
              <a:lnSpc>
                <a:spcPct val="120000"/>
              </a:lnSpc>
              <a:buClr>
                <a:srgbClr val="C00000"/>
              </a:buClr>
            </a:pPr>
            <a:endParaRPr lang="en-US" sz="5600" dirty="0" smtClean="0">
              <a:solidFill>
                <a:schemeClr val="bg1"/>
              </a:solidFill>
              <a:latin typeface="Arial" pitchFamily="34" charset="0"/>
              <a:cs typeface="Arial" pitchFamily="34" charset="0"/>
            </a:endParaRPr>
          </a:p>
          <a:p>
            <a:pPr>
              <a:lnSpc>
                <a:spcPct val="120000"/>
              </a:lnSpc>
              <a:buClr>
                <a:srgbClr val="C00000"/>
              </a:buClr>
            </a:pPr>
            <a:endParaRPr lang="en-US" sz="5600" dirty="0" smtClean="0">
              <a:solidFill>
                <a:schemeClr val="bg1"/>
              </a:solidFill>
              <a:latin typeface="Arial" pitchFamily="34" charset="0"/>
              <a:cs typeface="Arial" pitchFamily="34" charset="0"/>
            </a:endParaRPr>
          </a:p>
          <a:p>
            <a:pPr>
              <a:lnSpc>
                <a:spcPct val="120000"/>
              </a:lnSpc>
              <a:buClr>
                <a:srgbClr val="C00000"/>
              </a:buClr>
            </a:pPr>
            <a:r>
              <a:rPr lang="en-US" sz="6200" i="1" dirty="0" smtClean="0">
                <a:solidFill>
                  <a:schemeClr val="bg1"/>
                </a:solidFill>
                <a:latin typeface="Arial" pitchFamily="34" charset="0"/>
                <a:cs typeface="Arial" pitchFamily="34" charset="0"/>
              </a:rPr>
              <a:t>Overall Structure of the Course:</a:t>
            </a:r>
          </a:p>
          <a:p>
            <a:pPr>
              <a:lnSpc>
                <a:spcPct val="120000"/>
              </a:lnSpc>
              <a:buClr>
                <a:srgbClr val="C00000"/>
              </a:buClr>
            </a:pPr>
            <a:r>
              <a:rPr lang="en-US" sz="6200" i="1" dirty="0" smtClean="0">
                <a:solidFill>
                  <a:schemeClr val="bg1"/>
                </a:solidFill>
                <a:latin typeface="Arial" pitchFamily="34" charset="0"/>
                <a:cs typeface="Arial" pitchFamily="34" charset="0"/>
              </a:rPr>
              <a:t> </a:t>
            </a:r>
          </a:p>
          <a:p>
            <a:pPr>
              <a:lnSpc>
                <a:spcPct val="120000"/>
              </a:lnSpc>
              <a:buClr>
                <a:srgbClr val="C00000"/>
              </a:buClr>
            </a:pPr>
            <a:r>
              <a:rPr lang="en-US" sz="6200" i="1" dirty="0" smtClean="0">
                <a:solidFill>
                  <a:schemeClr val="bg1"/>
                </a:solidFill>
                <a:latin typeface="Arial" pitchFamily="34" charset="0"/>
                <a:cs typeface="Arial" pitchFamily="34" charset="0"/>
              </a:rPr>
              <a:t>The typical class structure will consist of weekly modules, which include:</a:t>
            </a:r>
          </a:p>
          <a:p>
            <a:pPr>
              <a:lnSpc>
                <a:spcPct val="120000"/>
              </a:lnSpc>
              <a:buClr>
                <a:srgbClr val="C00000"/>
              </a:buClr>
            </a:pPr>
            <a:r>
              <a:rPr lang="en-US" sz="6200" i="1" dirty="0" smtClean="0">
                <a:solidFill>
                  <a:schemeClr val="bg1"/>
                </a:solidFill>
                <a:latin typeface="Arial" pitchFamily="34" charset="0"/>
                <a:cs typeface="Arial" pitchFamily="34" charset="0"/>
              </a:rPr>
              <a:t>Short Video Lectures</a:t>
            </a:r>
          </a:p>
          <a:p>
            <a:pPr>
              <a:lnSpc>
                <a:spcPct val="120000"/>
              </a:lnSpc>
              <a:buClr>
                <a:srgbClr val="C00000"/>
              </a:buClr>
            </a:pPr>
            <a:r>
              <a:rPr lang="en-US" sz="6200" i="1" dirty="0" smtClean="0">
                <a:solidFill>
                  <a:schemeClr val="bg1"/>
                </a:solidFill>
                <a:latin typeface="Arial" pitchFamily="34" charset="0"/>
                <a:cs typeface="Arial" pitchFamily="34" charset="0"/>
              </a:rPr>
              <a:t>Readings</a:t>
            </a:r>
          </a:p>
          <a:p>
            <a:pPr>
              <a:lnSpc>
                <a:spcPct val="120000"/>
              </a:lnSpc>
              <a:buClr>
                <a:srgbClr val="C00000"/>
              </a:buClr>
            </a:pPr>
            <a:r>
              <a:rPr lang="en-US" sz="6200" i="1" dirty="0" smtClean="0">
                <a:solidFill>
                  <a:schemeClr val="bg1"/>
                </a:solidFill>
                <a:latin typeface="Arial" pitchFamily="34" charset="0"/>
                <a:cs typeface="Arial" pitchFamily="34" charset="0"/>
              </a:rPr>
              <a:t>Group Discussions</a:t>
            </a:r>
          </a:p>
          <a:p>
            <a:pPr>
              <a:lnSpc>
                <a:spcPct val="120000"/>
              </a:lnSpc>
              <a:buClr>
                <a:srgbClr val="C00000"/>
              </a:buClr>
            </a:pPr>
            <a:r>
              <a:rPr lang="en-US" sz="6200" i="1" dirty="0" smtClean="0">
                <a:solidFill>
                  <a:schemeClr val="bg1"/>
                </a:solidFill>
                <a:latin typeface="Arial" pitchFamily="34" charset="0"/>
                <a:cs typeface="Arial" pitchFamily="34" charset="0"/>
              </a:rPr>
              <a:t>Quizzes</a:t>
            </a:r>
          </a:p>
          <a:p>
            <a:pPr>
              <a:lnSpc>
                <a:spcPct val="120000"/>
              </a:lnSpc>
              <a:buClr>
                <a:srgbClr val="C00000"/>
              </a:buClr>
            </a:pPr>
            <a:r>
              <a:rPr lang="en-US" sz="6200" i="1" dirty="0" smtClean="0">
                <a:solidFill>
                  <a:schemeClr val="bg1"/>
                </a:solidFill>
                <a:latin typeface="Arial" pitchFamily="34" charset="0"/>
                <a:cs typeface="Arial" pitchFamily="34" charset="0"/>
              </a:rPr>
              <a:t>Films/YouTube Videos</a:t>
            </a:r>
          </a:p>
          <a:p>
            <a:pPr>
              <a:lnSpc>
                <a:spcPct val="120000"/>
              </a:lnSpc>
              <a:buClr>
                <a:srgbClr val="C00000"/>
              </a:buClr>
            </a:pPr>
            <a:r>
              <a:rPr lang="en-US" sz="6200" i="1" dirty="0" smtClean="0">
                <a:solidFill>
                  <a:schemeClr val="bg1"/>
                </a:solidFill>
                <a:latin typeface="Arial" pitchFamily="34" charset="0"/>
                <a:cs typeface="Arial" pitchFamily="34" charset="0"/>
              </a:rPr>
              <a:t>Analytical Paper</a:t>
            </a:r>
            <a:endParaRPr lang="en-US" sz="6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smtClean="0">
                <a:solidFill>
                  <a:srgbClr val="C00000"/>
                </a:solidFill>
                <a:latin typeface="Arial" pitchFamily="34" charset="0"/>
                <a:cs typeface="Arial" pitchFamily="34" charset="0"/>
              </a:rPr>
              <a:t>Course Syllabus</a:t>
            </a:r>
            <a:endParaRPr lang="en-US" sz="4000" dirty="0">
              <a:solidFill>
                <a:srgbClr val="C00000"/>
              </a:solidFill>
              <a:latin typeface="Arial" pitchFamily="34" charset="0"/>
              <a:cs typeface="Arial" pitchFamily="34" charset="0"/>
            </a:endParaRPr>
          </a:p>
        </p:txBody>
      </p:sp>
      <p:sp>
        <p:nvSpPr>
          <p:cNvPr id="3" name="Subtitle 2"/>
          <p:cNvSpPr>
            <a:spLocks noGrp="1"/>
          </p:cNvSpPr>
          <p:nvPr>
            <p:ph type="subTitle" idx="1"/>
          </p:nvPr>
        </p:nvSpPr>
        <p:spPr>
          <a:xfrm>
            <a:off x="2971800" y="3810000"/>
            <a:ext cx="5791200" cy="1752600"/>
          </a:xfrm>
        </p:spPr>
        <p:txBody>
          <a:bodyPr>
            <a:normAutofit/>
          </a:bodyPr>
          <a:lstStyle/>
          <a:p>
            <a:pPr algn="r"/>
            <a:endParaRPr lang="en-US" dirty="0" smtClean="0">
              <a:solidFill>
                <a:srgbClr val="C00000"/>
              </a:solidFill>
              <a:latin typeface="Arial" pitchFamily="34" charset="0"/>
              <a:cs typeface="Arial" pitchFamily="34" charset="0"/>
            </a:endParaRPr>
          </a:p>
          <a:p>
            <a:pPr algn="l"/>
            <a:endParaRPr lang="en-US" dirty="0">
              <a:solidFill>
                <a:schemeClr val="bg1"/>
              </a:solidFill>
              <a:latin typeface="Arial" pitchFamily="34" charset="0"/>
              <a:cs typeface="Arial" pitchFamily="34" charset="0"/>
            </a:endParaRPr>
          </a:p>
        </p:txBody>
      </p:sp>
      <p:sp>
        <p:nvSpPr>
          <p:cNvPr id="7" name="Content Placeholder 2"/>
          <p:cNvSpPr txBox="1">
            <a:spLocks/>
          </p:cNvSpPr>
          <p:nvPr/>
        </p:nvSpPr>
        <p:spPr>
          <a:xfrm>
            <a:off x="0" y="1447800"/>
            <a:ext cx="9144000" cy="4572000"/>
          </a:xfrm>
          <a:prstGeom prst="rect">
            <a:avLst/>
          </a:prstGeom>
        </p:spPr>
        <p:txBody>
          <a:bodyPr vert="horz" lIns="91440" tIns="45720" rIns="91440" bIns="45720" rtlCol="0">
            <a:normAutofit fontScale="92500"/>
          </a:bodyPr>
          <a:lstStyle/>
          <a:p>
            <a:pPr>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a:t>
            </a:r>
            <a:r>
              <a:rPr lang="en-US" sz="3700" dirty="0" smtClean="0">
                <a:solidFill>
                  <a:schemeClr val="bg1"/>
                </a:solidFill>
                <a:latin typeface="Arial" pitchFamily="34" charset="0"/>
                <a:cs typeface="Arial" pitchFamily="34" charset="0"/>
              </a:rPr>
              <a:t>Course Learning Outcomes/Objectives</a:t>
            </a:r>
          </a:p>
          <a:p>
            <a:pPr lvl="1">
              <a:lnSpc>
                <a:spcPct val="150000"/>
              </a:lnSpc>
              <a:buClr>
                <a:srgbClr val="C00000"/>
              </a:buClr>
              <a:buFont typeface="Arial" pitchFamily="34" charset="0"/>
              <a:buChar char="•"/>
              <a:defRPr/>
            </a:pPr>
            <a:r>
              <a:rPr lang="en-US" sz="3700" dirty="0" smtClean="0">
                <a:solidFill>
                  <a:schemeClr val="bg1"/>
                </a:solidFill>
                <a:latin typeface="Arial" pitchFamily="34" charset="0"/>
                <a:cs typeface="Arial" pitchFamily="34" charset="0"/>
              </a:rPr>
              <a:t> Objectives describe measurable outcomes </a:t>
            </a:r>
          </a:p>
          <a:p>
            <a:pPr lvl="1">
              <a:lnSpc>
                <a:spcPct val="150000"/>
              </a:lnSpc>
              <a:buClr>
                <a:srgbClr val="C00000"/>
              </a:buClr>
              <a:buFont typeface="Arial" pitchFamily="34" charset="0"/>
              <a:buChar char="•"/>
              <a:defRPr/>
            </a:pPr>
            <a:r>
              <a:rPr lang="en-US" sz="3700" dirty="0" smtClean="0">
                <a:solidFill>
                  <a:schemeClr val="bg1"/>
                </a:solidFill>
                <a:latin typeface="Arial" pitchFamily="34" charset="0"/>
                <a:cs typeface="Arial" pitchFamily="34" charset="0"/>
              </a:rPr>
              <a:t> What do you want them to know</a:t>
            </a:r>
          </a:p>
          <a:p>
            <a:pPr lvl="1">
              <a:lnSpc>
                <a:spcPct val="150000"/>
              </a:lnSpc>
              <a:buClr>
                <a:srgbClr val="C00000"/>
              </a:buClr>
              <a:buFont typeface="Arial" pitchFamily="34" charset="0"/>
              <a:buChar char="•"/>
              <a:defRPr/>
            </a:pPr>
            <a:r>
              <a:rPr lang="en-US" sz="3700" dirty="0" smtClean="0">
                <a:solidFill>
                  <a:schemeClr val="bg1"/>
                </a:solidFill>
                <a:latin typeface="Arial" pitchFamily="34" charset="0"/>
                <a:cs typeface="Arial" pitchFamily="34" charset="0"/>
              </a:rPr>
              <a:t> What do you want them to be able to do</a:t>
            </a:r>
          </a:p>
          <a:p>
            <a:pPr lvl="1">
              <a:lnSpc>
                <a:spcPct val="150000"/>
              </a:lnSpc>
              <a:buClr>
                <a:srgbClr val="C00000"/>
              </a:buClr>
              <a:buFont typeface="Arial" pitchFamily="34" charset="0"/>
              <a:buChar char="•"/>
              <a:defRPr/>
            </a:pPr>
            <a:endParaRPr lang="en-US" sz="3200" dirty="0">
              <a:solidFill>
                <a:schemeClr val="bg1"/>
              </a:solidFill>
              <a:latin typeface="Arial" pitchFamily="34" charset="0"/>
              <a:cs typeface="Arial" pitchFamily="34" charset="0"/>
            </a:endParaRPr>
          </a:p>
          <a:p>
            <a:pPr lvl="1">
              <a:buClr>
                <a:srgbClr val="C00000"/>
              </a:buClr>
              <a:buFont typeface="Arial" pitchFamily="34" charset="0"/>
              <a:buChar char="•"/>
              <a:defRPr/>
            </a:pP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smtClean="0">
                <a:solidFill>
                  <a:srgbClr val="C00000"/>
                </a:solidFill>
                <a:latin typeface="Arial" pitchFamily="34" charset="0"/>
                <a:cs typeface="Arial" pitchFamily="34" charset="0"/>
              </a:rPr>
              <a:t>Outcomes/Objectives</a:t>
            </a:r>
            <a:endParaRPr lang="en-US" sz="4000" dirty="0">
              <a:solidFill>
                <a:srgbClr val="C00000"/>
              </a:solidFill>
              <a:latin typeface="Arial" pitchFamily="34" charset="0"/>
              <a:cs typeface="Arial" pitchFamily="34" charset="0"/>
            </a:endParaRPr>
          </a:p>
        </p:txBody>
      </p:sp>
      <p:sp>
        <p:nvSpPr>
          <p:cNvPr id="3" name="Subtitle 2"/>
          <p:cNvSpPr>
            <a:spLocks noGrp="1"/>
          </p:cNvSpPr>
          <p:nvPr>
            <p:ph type="subTitle" idx="1"/>
          </p:nvPr>
        </p:nvSpPr>
        <p:spPr>
          <a:xfrm>
            <a:off x="2971800" y="3810000"/>
            <a:ext cx="5791200" cy="1752600"/>
          </a:xfrm>
        </p:spPr>
        <p:txBody>
          <a:bodyPr>
            <a:normAutofit/>
          </a:bodyPr>
          <a:lstStyle/>
          <a:p>
            <a:pPr algn="r"/>
            <a:endParaRPr lang="en-US" dirty="0" smtClean="0">
              <a:solidFill>
                <a:srgbClr val="C00000"/>
              </a:solidFill>
              <a:latin typeface="Arial" pitchFamily="34" charset="0"/>
              <a:cs typeface="Arial" pitchFamily="34" charset="0"/>
            </a:endParaRPr>
          </a:p>
          <a:p>
            <a:pPr algn="l"/>
            <a:endParaRPr lang="en-US" dirty="0">
              <a:solidFill>
                <a:schemeClr val="bg1"/>
              </a:solidFill>
              <a:latin typeface="Arial" pitchFamily="34" charset="0"/>
              <a:cs typeface="Arial" pitchFamily="34" charset="0"/>
            </a:endParaRPr>
          </a:p>
        </p:txBody>
      </p:sp>
      <p:sp>
        <p:nvSpPr>
          <p:cNvPr id="7" name="Content Placeholder 2"/>
          <p:cNvSpPr txBox="1">
            <a:spLocks/>
          </p:cNvSpPr>
          <p:nvPr/>
        </p:nvSpPr>
        <p:spPr>
          <a:xfrm>
            <a:off x="152400" y="3810000"/>
            <a:ext cx="8839200" cy="2743200"/>
          </a:xfrm>
          <a:prstGeom prst="rect">
            <a:avLst/>
          </a:prstGeom>
        </p:spPr>
        <p:txBody>
          <a:bodyPr vert="horz" lIns="91440" tIns="45720" rIns="91440" bIns="45720" rtlCol="0">
            <a:normAutofit fontScale="70000" lnSpcReduction="20000"/>
          </a:bodyPr>
          <a:lstStyle/>
          <a:p>
            <a:pPr lvl="1">
              <a:lnSpc>
                <a:spcPct val="150000"/>
              </a:lnSpc>
              <a:buClr>
                <a:srgbClr val="C00000"/>
              </a:buClr>
              <a:buFont typeface="Arial" pitchFamily="34" charset="0"/>
              <a:buChar char="•"/>
              <a:defRPr/>
            </a:pPr>
            <a:r>
              <a:rPr lang="en-US" sz="3200" dirty="0" smtClean="0">
                <a:solidFill>
                  <a:schemeClr val="bg1"/>
                </a:solidFill>
                <a:latin typeface="Arial" pitchFamily="34" charset="0"/>
                <a:cs typeface="Arial" pitchFamily="34" charset="0"/>
              </a:rPr>
              <a:t> Avoid vague terms   </a:t>
            </a:r>
          </a:p>
          <a:p>
            <a:pPr lvl="1">
              <a:lnSpc>
                <a:spcPct val="150000"/>
              </a:lnSpc>
              <a:buClr>
                <a:srgbClr val="C00000"/>
              </a:buClr>
              <a:buFont typeface="Arial" pitchFamily="34" charset="0"/>
              <a:buChar char="•"/>
              <a:defRPr/>
            </a:pPr>
            <a:r>
              <a:rPr lang="en-US" sz="3200" dirty="0" smtClean="0">
                <a:solidFill>
                  <a:schemeClr val="bg1"/>
                </a:solidFill>
                <a:latin typeface="Arial" pitchFamily="34" charset="0"/>
                <a:cs typeface="Arial" pitchFamily="34" charset="0"/>
              </a:rPr>
              <a:t> Use actions verbs </a:t>
            </a:r>
          </a:p>
          <a:p>
            <a:pPr lvl="1">
              <a:lnSpc>
                <a:spcPct val="150000"/>
              </a:lnSpc>
              <a:buClr>
                <a:srgbClr val="C00000"/>
              </a:buClr>
              <a:buFont typeface="Arial" pitchFamily="34" charset="0"/>
              <a:buChar char="•"/>
              <a:defRPr/>
            </a:pPr>
            <a:r>
              <a:rPr lang="en-US" sz="3200" dirty="0" smtClean="0">
                <a:solidFill>
                  <a:schemeClr val="bg1"/>
                </a:solidFill>
                <a:latin typeface="Arial" pitchFamily="34" charset="0"/>
                <a:cs typeface="Arial" pitchFamily="34" charset="0"/>
              </a:rPr>
              <a:t> Match levels to course content</a:t>
            </a:r>
          </a:p>
          <a:p>
            <a:pPr lvl="1">
              <a:lnSpc>
                <a:spcPct val="150000"/>
              </a:lnSpc>
              <a:buClr>
                <a:srgbClr val="C00000"/>
              </a:buClr>
              <a:buFont typeface="Arial" pitchFamily="34" charset="0"/>
              <a:buChar char="•"/>
              <a:defRPr/>
            </a:pPr>
            <a:r>
              <a:rPr lang="en-US" sz="3200" u="sng" dirty="0" smtClean="0">
                <a:hlinkClick r:id="rId2"/>
              </a:rPr>
              <a:t>http://www.celt.iastate.edu/teaching/RevisedBlooms1.html</a:t>
            </a:r>
            <a:endParaRPr lang="en-US" sz="3200" dirty="0" smtClean="0"/>
          </a:p>
          <a:p>
            <a:pPr lvl="1">
              <a:lnSpc>
                <a:spcPct val="150000"/>
              </a:lnSpc>
              <a:buClr>
                <a:srgbClr val="C00000"/>
              </a:buClr>
              <a:buFont typeface="Arial" pitchFamily="34" charset="0"/>
              <a:buChar char="•"/>
              <a:defRPr/>
            </a:pPr>
            <a:r>
              <a:rPr lang="en-US" sz="2800" u="sng" dirty="0" smtClean="0">
                <a:hlinkClick r:id="rId3"/>
              </a:rPr>
              <a:t>http://www.celt.iastate.edu/pdfs-docs/teaching/RevisedBloomsHandout.pdf</a:t>
            </a:r>
            <a:endParaRPr lang="en-US" sz="2800" dirty="0" smtClean="0"/>
          </a:p>
          <a:p>
            <a:pPr lvl="1">
              <a:lnSpc>
                <a:spcPct val="150000"/>
              </a:lnSpc>
              <a:buClr>
                <a:srgbClr val="C00000"/>
              </a:buClr>
              <a:buFont typeface="Arial" pitchFamily="34" charset="0"/>
              <a:buChar char="•"/>
              <a:defRPr/>
            </a:pPr>
            <a:r>
              <a:rPr lang="en-US" sz="2000" dirty="0" smtClean="0">
                <a:solidFill>
                  <a:schemeClr val="bg1"/>
                </a:solidFill>
                <a:latin typeface="Arial" pitchFamily="34" charset="0"/>
                <a:cs typeface="Arial" pitchFamily="34" charset="0"/>
                <a:hlinkClick r:id="rId4"/>
              </a:rPr>
              <a:t>http://ww2.odu.edu/educ/roverbau/Bloom/blooms_taxonomy.htm</a:t>
            </a:r>
            <a:endParaRPr lang="en-US" sz="2000" dirty="0" smtClean="0">
              <a:solidFill>
                <a:schemeClr val="bg1"/>
              </a:solidFill>
              <a:latin typeface="Arial" pitchFamily="34" charset="0"/>
              <a:cs typeface="Arial" pitchFamily="34" charset="0"/>
            </a:endParaRPr>
          </a:p>
          <a:p>
            <a:pPr lvl="1">
              <a:lnSpc>
                <a:spcPct val="150000"/>
              </a:lnSpc>
              <a:buClr>
                <a:srgbClr val="C00000"/>
              </a:buClr>
              <a:buFont typeface="Arial" pitchFamily="34" charset="0"/>
              <a:buChar char="•"/>
              <a:defRPr/>
            </a:pPr>
            <a:endParaRPr lang="en-US" sz="2600" dirty="0" smtClean="0">
              <a:solidFill>
                <a:schemeClr val="bg1"/>
              </a:solidFill>
              <a:latin typeface="Arial" pitchFamily="34" charset="0"/>
              <a:cs typeface="Arial" pitchFamily="34" charset="0"/>
            </a:endParaRPr>
          </a:p>
          <a:p>
            <a:pPr lvl="1">
              <a:lnSpc>
                <a:spcPct val="150000"/>
              </a:lnSpc>
              <a:buClr>
                <a:srgbClr val="C00000"/>
              </a:buClr>
              <a:buFont typeface="Arial" pitchFamily="34" charset="0"/>
              <a:buChar char="•"/>
              <a:defRPr/>
            </a:pPr>
            <a:endParaRPr lang="en-US" sz="3200" dirty="0">
              <a:solidFill>
                <a:schemeClr val="bg1"/>
              </a:solidFill>
              <a:latin typeface="Arial" pitchFamily="34" charset="0"/>
              <a:cs typeface="Arial" pitchFamily="34" charset="0"/>
            </a:endParaRPr>
          </a:p>
          <a:p>
            <a:pPr lvl="1">
              <a:buClr>
                <a:srgbClr val="C00000"/>
              </a:buClr>
              <a:buFont typeface="Arial" pitchFamily="34" charset="0"/>
              <a:buChar char="•"/>
              <a:defRPr/>
            </a:pP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6" name="Picture 5" descr="Blooms.jpg"/>
          <p:cNvPicPr>
            <a:picLocks noChangeAspect="1"/>
          </p:cNvPicPr>
          <p:nvPr/>
        </p:nvPicPr>
        <p:blipFill>
          <a:blip r:embed="rId5" cstate="print"/>
          <a:stretch>
            <a:fillRect/>
          </a:stretch>
        </p:blipFill>
        <p:spPr>
          <a:xfrm>
            <a:off x="2971800" y="1295400"/>
            <a:ext cx="2933700" cy="2362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smtClean="0">
                <a:solidFill>
                  <a:srgbClr val="C00000"/>
                </a:solidFill>
                <a:latin typeface="Arial" pitchFamily="34" charset="0"/>
                <a:cs typeface="Arial" pitchFamily="34" charset="0"/>
              </a:rPr>
              <a:t>Course Syllabus</a:t>
            </a:r>
            <a:endParaRPr lang="en-US" sz="4000" dirty="0">
              <a:solidFill>
                <a:srgbClr val="C00000"/>
              </a:solidFill>
              <a:latin typeface="Arial" pitchFamily="34" charset="0"/>
              <a:cs typeface="Arial" pitchFamily="34" charset="0"/>
            </a:endParaRPr>
          </a:p>
        </p:txBody>
      </p:sp>
      <p:sp>
        <p:nvSpPr>
          <p:cNvPr id="3" name="Subtitle 2"/>
          <p:cNvSpPr>
            <a:spLocks noGrp="1"/>
          </p:cNvSpPr>
          <p:nvPr>
            <p:ph type="subTitle" idx="1"/>
          </p:nvPr>
        </p:nvSpPr>
        <p:spPr>
          <a:xfrm>
            <a:off x="2971800" y="3810000"/>
            <a:ext cx="5791200" cy="1752600"/>
          </a:xfrm>
        </p:spPr>
        <p:txBody>
          <a:bodyPr>
            <a:normAutofit/>
          </a:bodyPr>
          <a:lstStyle/>
          <a:p>
            <a:pPr algn="r"/>
            <a:endParaRPr lang="en-US" dirty="0" smtClean="0">
              <a:solidFill>
                <a:srgbClr val="C00000"/>
              </a:solidFill>
              <a:latin typeface="Arial" pitchFamily="34" charset="0"/>
              <a:cs typeface="Arial" pitchFamily="34" charset="0"/>
            </a:endParaRPr>
          </a:p>
          <a:p>
            <a:pPr algn="l"/>
            <a:endParaRPr lang="en-US" dirty="0">
              <a:solidFill>
                <a:schemeClr val="bg1"/>
              </a:solidFill>
              <a:latin typeface="Arial" pitchFamily="34" charset="0"/>
              <a:cs typeface="Arial" pitchFamily="34" charset="0"/>
            </a:endParaRPr>
          </a:p>
        </p:txBody>
      </p:sp>
      <p:sp>
        <p:nvSpPr>
          <p:cNvPr id="7" name="Content Placeholder 2"/>
          <p:cNvSpPr txBox="1">
            <a:spLocks/>
          </p:cNvSpPr>
          <p:nvPr/>
        </p:nvSpPr>
        <p:spPr>
          <a:xfrm>
            <a:off x="304800" y="1600200"/>
            <a:ext cx="8534400" cy="4343399"/>
          </a:xfrm>
          <a:prstGeom prst="rect">
            <a:avLst/>
          </a:prstGeom>
        </p:spPr>
        <p:txBody>
          <a:bodyPr vert="horz" lIns="91440" tIns="45720" rIns="91440" bIns="45720" rtlCol="0">
            <a:normAutofit/>
          </a:bodyPr>
          <a:lstStyle/>
          <a:p>
            <a:pPr>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Course Requirements</a:t>
            </a:r>
          </a:p>
          <a:p>
            <a:pPr lvl="1">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Activities/Assignments/Assessments</a:t>
            </a:r>
            <a:endParaRPr lang="en-US" sz="3200" dirty="0">
              <a:solidFill>
                <a:schemeClr val="bg1"/>
              </a:solidFill>
              <a:latin typeface="Arial" pitchFamily="34" charset="0"/>
              <a:cs typeface="Arial" pitchFamily="34" charset="0"/>
            </a:endParaRPr>
          </a:p>
          <a:p>
            <a:pPr>
              <a:lnSpc>
                <a:spcPct val="150000"/>
              </a:lnSpc>
              <a:buClr>
                <a:srgbClr val="C00000"/>
              </a:buClr>
              <a:buFont typeface="Arial" pitchFamily="34" charset="0"/>
              <a:buChar char="•"/>
              <a:defRPr/>
            </a:pPr>
            <a:r>
              <a:rPr lang="en-US" sz="3200" dirty="0" smtClean="0">
                <a:solidFill>
                  <a:schemeClr val="bg1"/>
                </a:solidFill>
                <a:latin typeface="Arial" pitchFamily="34" charset="0"/>
                <a:cs typeface="Arial" pitchFamily="34" charset="0"/>
              </a:rPr>
              <a:t> Grading/Grading Scale</a:t>
            </a:r>
          </a:p>
          <a:p>
            <a:pPr>
              <a:lnSpc>
                <a:spcPct val="150000"/>
              </a:lnSpc>
              <a:buClr>
                <a:srgbClr val="C00000"/>
              </a:buClr>
              <a:buFont typeface="Arial" pitchFamily="34" charset="0"/>
              <a:buChar char="•"/>
              <a:defRPr/>
            </a:pPr>
            <a:r>
              <a:rPr lang="en-US" sz="3200" dirty="0" smtClean="0">
                <a:solidFill>
                  <a:schemeClr val="bg1"/>
                </a:solidFill>
                <a:latin typeface="Arial" pitchFamily="34" charset="0"/>
                <a:cs typeface="Arial" pitchFamily="34" charset="0"/>
              </a:rPr>
              <a:t> Contact Information</a:t>
            </a:r>
          </a:p>
          <a:p>
            <a:pPr>
              <a:lnSpc>
                <a:spcPct val="150000"/>
              </a:lnSpc>
              <a:buClr>
                <a:srgbClr val="C00000"/>
              </a:buClr>
              <a:buFont typeface="Arial" pitchFamily="34" charset="0"/>
              <a:buChar char="•"/>
              <a:defRPr/>
            </a:pPr>
            <a:r>
              <a:rPr lang="en-US" sz="3200" dirty="0" smtClean="0">
                <a:solidFill>
                  <a:schemeClr val="bg1"/>
                </a:solidFill>
                <a:latin typeface="Arial" pitchFamily="34" charset="0"/>
                <a:cs typeface="Arial" pitchFamily="34" charset="0"/>
              </a:rPr>
              <a:t> Student Support Services</a:t>
            </a:r>
          </a:p>
          <a:p>
            <a:pPr marL="0" marR="0" lvl="0" indent="0"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smtClean="0">
                <a:solidFill>
                  <a:srgbClr val="C00000"/>
                </a:solidFill>
                <a:latin typeface="Arial" pitchFamily="34" charset="0"/>
                <a:cs typeface="Arial" pitchFamily="34" charset="0"/>
              </a:rPr>
              <a:t>Course Syllabus</a:t>
            </a:r>
            <a:endParaRPr lang="en-US" sz="4000" dirty="0">
              <a:solidFill>
                <a:srgbClr val="C00000"/>
              </a:solidFill>
              <a:latin typeface="Arial" pitchFamily="34" charset="0"/>
              <a:cs typeface="Arial" pitchFamily="34" charset="0"/>
            </a:endParaRPr>
          </a:p>
        </p:txBody>
      </p:sp>
      <p:sp>
        <p:nvSpPr>
          <p:cNvPr id="3" name="Subtitle 2"/>
          <p:cNvSpPr>
            <a:spLocks noGrp="1"/>
          </p:cNvSpPr>
          <p:nvPr>
            <p:ph type="subTitle" idx="1"/>
          </p:nvPr>
        </p:nvSpPr>
        <p:spPr>
          <a:xfrm>
            <a:off x="2971800" y="3810000"/>
            <a:ext cx="5791200" cy="1752600"/>
          </a:xfrm>
        </p:spPr>
        <p:txBody>
          <a:bodyPr>
            <a:normAutofit/>
          </a:bodyPr>
          <a:lstStyle/>
          <a:p>
            <a:pPr algn="r"/>
            <a:endParaRPr lang="en-US" dirty="0" smtClean="0">
              <a:solidFill>
                <a:srgbClr val="C00000"/>
              </a:solidFill>
              <a:latin typeface="Arial" pitchFamily="34" charset="0"/>
              <a:cs typeface="Arial" pitchFamily="34" charset="0"/>
            </a:endParaRPr>
          </a:p>
          <a:p>
            <a:pPr algn="l"/>
            <a:endParaRPr lang="en-US" dirty="0">
              <a:solidFill>
                <a:schemeClr val="bg1"/>
              </a:solidFill>
              <a:latin typeface="Arial" pitchFamily="34" charset="0"/>
              <a:cs typeface="Arial" pitchFamily="34" charset="0"/>
            </a:endParaRPr>
          </a:p>
        </p:txBody>
      </p:sp>
      <p:sp>
        <p:nvSpPr>
          <p:cNvPr id="7" name="Content Placeholder 2"/>
          <p:cNvSpPr txBox="1">
            <a:spLocks/>
          </p:cNvSpPr>
          <p:nvPr/>
        </p:nvSpPr>
        <p:spPr>
          <a:xfrm>
            <a:off x="457200" y="3733800"/>
            <a:ext cx="8534400" cy="2895599"/>
          </a:xfrm>
          <a:prstGeom prst="rect">
            <a:avLst/>
          </a:prstGeom>
        </p:spPr>
        <p:txBody>
          <a:bodyPr vert="horz" lIns="91440" tIns="45720" rIns="91440" bIns="45720" rtlCol="0">
            <a:normAutofit fontScale="70000" lnSpcReduction="20000"/>
          </a:bodyPr>
          <a:lstStyle/>
          <a:p>
            <a:pPr>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Technical Requirements &amp; Support</a:t>
            </a:r>
          </a:p>
          <a:p>
            <a:pPr lvl="1">
              <a:lnSpc>
                <a:spcPct val="150000"/>
              </a:lnSpc>
              <a:buClr>
                <a:srgbClr val="C00000"/>
              </a:buClr>
              <a:buFont typeface="Arial" pitchFamily="34" charset="0"/>
              <a:buChar char="•"/>
              <a:defRPr/>
            </a:pPr>
            <a:r>
              <a:rPr lang="en-US" sz="3200" dirty="0" smtClean="0">
                <a:solidFill>
                  <a:schemeClr val="bg1"/>
                </a:solidFill>
                <a:latin typeface="Arial"/>
                <a:ea typeface="Calibri"/>
                <a:cs typeface="Times New Roman"/>
              </a:rPr>
              <a:t> Short ‘help’ videos</a:t>
            </a:r>
          </a:p>
          <a:p>
            <a:pPr lvl="2">
              <a:lnSpc>
                <a:spcPct val="150000"/>
              </a:lnSpc>
              <a:buClr>
                <a:srgbClr val="C00000"/>
              </a:buClr>
              <a:buFont typeface="Arial" pitchFamily="34" charset="0"/>
              <a:buChar char="•"/>
              <a:defRPr/>
            </a:pPr>
            <a:r>
              <a:rPr lang="en-US" sz="3200" dirty="0" smtClean="0">
                <a:solidFill>
                  <a:schemeClr val="bg1"/>
                </a:solidFill>
                <a:latin typeface="Arial"/>
                <a:ea typeface="Calibri"/>
                <a:cs typeface="Times New Roman"/>
              </a:rPr>
              <a:t> Checking Bb email in Blackboard</a:t>
            </a:r>
          </a:p>
          <a:p>
            <a:pPr lvl="2">
              <a:lnSpc>
                <a:spcPct val="150000"/>
              </a:lnSpc>
              <a:buClr>
                <a:srgbClr val="C00000"/>
              </a:buClr>
              <a:buFont typeface="Arial" pitchFamily="34" charset="0"/>
              <a:buChar char="•"/>
              <a:defRPr/>
            </a:pPr>
            <a:r>
              <a:rPr lang="en-US" sz="3200" dirty="0" smtClean="0">
                <a:solidFill>
                  <a:schemeClr val="bg1"/>
                </a:solidFill>
                <a:latin typeface="Arial"/>
                <a:ea typeface="Calibri"/>
                <a:cs typeface="Times New Roman"/>
              </a:rPr>
              <a:t> Submitting assignments</a:t>
            </a:r>
          </a:p>
          <a:p>
            <a:pPr lvl="2">
              <a:lnSpc>
                <a:spcPct val="150000"/>
              </a:lnSpc>
              <a:buClr>
                <a:srgbClr val="C00000"/>
              </a:buClr>
              <a:buFont typeface="Arial" pitchFamily="34" charset="0"/>
              <a:buChar char="•"/>
              <a:defRPr/>
            </a:pPr>
            <a:r>
              <a:rPr lang="en-US" sz="3200" dirty="0" smtClean="0">
                <a:solidFill>
                  <a:schemeClr val="bg1"/>
                </a:solidFill>
                <a:latin typeface="Arial"/>
                <a:ea typeface="Calibri"/>
                <a:cs typeface="Times New Roman"/>
              </a:rPr>
              <a:t> Discussion Board posting</a:t>
            </a:r>
          </a:p>
          <a:p>
            <a:pPr lvl="2">
              <a:lnSpc>
                <a:spcPct val="150000"/>
              </a:lnSpc>
              <a:buClr>
                <a:srgbClr val="C00000"/>
              </a:buClr>
              <a:buFont typeface="Arial" pitchFamily="34" charset="0"/>
              <a:buChar char="•"/>
              <a:defRPr/>
            </a:pPr>
            <a:r>
              <a:rPr lang="en-US" sz="3200" dirty="0" smtClean="0">
                <a:solidFill>
                  <a:schemeClr val="bg1"/>
                </a:solidFill>
                <a:latin typeface="Arial"/>
                <a:ea typeface="Calibri"/>
                <a:cs typeface="Times New Roman"/>
              </a:rPr>
              <a:t> Taking a quiz or test</a:t>
            </a:r>
            <a:endParaRPr lang="en-US" sz="3200" dirty="0">
              <a:solidFill>
                <a:schemeClr val="bg1"/>
              </a:solidFill>
              <a:latin typeface="Arial"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6" name="Picture 5" descr="TechSupportVideos.jpg"/>
          <p:cNvPicPr>
            <a:picLocks noChangeAspect="1"/>
          </p:cNvPicPr>
          <p:nvPr/>
        </p:nvPicPr>
        <p:blipFill>
          <a:blip r:embed="rId2" cstate="print"/>
          <a:srcRect b="19575"/>
          <a:stretch>
            <a:fillRect/>
          </a:stretch>
        </p:blipFill>
        <p:spPr>
          <a:xfrm>
            <a:off x="2590800" y="1143000"/>
            <a:ext cx="3857690" cy="2667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smtClean="0">
                <a:solidFill>
                  <a:srgbClr val="C00000"/>
                </a:solidFill>
                <a:latin typeface="Arial" pitchFamily="34" charset="0"/>
                <a:cs typeface="Arial" pitchFamily="34" charset="0"/>
              </a:rPr>
              <a:t>Course Syllabus</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0" y="1447800"/>
            <a:ext cx="8686800" cy="2209800"/>
          </a:xfrm>
          <a:prstGeom prst="rect">
            <a:avLst/>
          </a:prstGeom>
        </p:spPr>
        <p:txBody>
          <a:bodyPr vert="horz" lIns="91440" tIns="45720" rIns="91440" bIns="45720" rtlCol="0">
            <a:normAutofit fontScale="92500" lnSpcReduction="10000"/>
          </a:bodyPr>
          <a:lstStyle/>
          <a:p>
            <a:pPr>
              <a:buClr>
                <a:srgbClr val="C00000"/>
              </a:buClr>
              <a:buFont typeface="Arial" pitchFamily="34" charset="0"/>
              <a:buChar char="•"/>
            </a:pPr>
            <a:r>
              <a:rPr kumimoji="0" lang="en-US" sz="3200" b="0" i="0" u="none" strike="noStrike" kern="1200" cap="none" spc="0" normalizeH="0" baseline="0" noProof="0" dirty="0" smtClean="0">
                <a:ln>
                  <a:noFill/>
                </a:ln>
                <a:solidFill>
                  <a:schemeClr val="bg1"/>
                </a:solidFill>
                <a:effectLst/>
                <a:uLnTx/>
                <a:uFillTx/>
                <a:latin typeface="Arial" pitchFamily="34" charset="0"/>
                <a:cs typeface="Arial" pitchFamily="34" charset="0"/>
              </a:rPr>
              <a:t> </a:t>
            </a:r>
            <a:r>
              <a:rPr lang="en-US" sz="3600" dirty="0" smtClean="0">
                <a:solidFill>
                  <a:schemeClr val="bg1"/>
                </a:solidFill>
              </a:rPr>
              <a:t>Course Schedule</a:t>
            </a:r>
          </a:p>
          <a:p>
            <a:pPr lvl="1">
              <a:buClr>
                <a:srgbClr val="C00000"/>
              </a:buClr>
              <a:buFont typeface="Arial" pitchFamily="34" charset="0"/>
              <a:buChar char="•"/>
            </a:pPr>
            <a:r>
              <a:rPr lang="en-US" sz="3200" dirty="0" smtClean="0">
                <a:solidFill>
                  <a:schemeClr val="bg1"/>
                </a:solidFill>
              </a:rPr>
              <a:t> Students’ Perspective </a:t>
            </a:r>
          </a:p>
          <a:p>
            <a:pPr lvl="2">
              <a:buClr>
                <a:srgbClr val="C00000"/>
              </a:buClr>
              <a:buFont typeface="Arial" pitchFamily="34" charset="0"/>
              <a:buChar char="•"/>
            </a:pPr>
            <a:r>
              <a:rPr lang="en-US" sz="3000" dirty="0" smtClean="0">
                <a:solidFill>
                  <a:schemeClr val="bg1"/>
                </a:solidFill>
              </a:rPr>
              <a:t> What will they have to do and when they will have 	to do it</a:t>
            </a:r>
          </a:p>
          <a:p>
            <a:pPr lvl="2">
              <a:buClr>
                <a:srgbClr val="C00000"/>
              </a:buClr>
              <a:buFont typeface="Arial" pitchFamily="34" charset="0"/>
              <a:buChar char="•"/>
            </a:pPr>
            <a:r>
              <a:rPr lang="en-US" sz="3000" dirty="0" smtClean="0">
                <a:solidFill>
                  <a:schemeClr val="bg1"/>
                </a:solidFill>
              </a:rPr>
              <a:t> How they meet the objectives</a:t>
            </a:r>
          </a:p>
          <a:p>
            <a:pPr lvl="1">
              <a:buClr>
                <a:srgbClr val="C00000"/>
              </a:buClr>
            </a:pP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5" name="Picture 4" descr="ScheduleExample.jpg"/>
          <p:cNvPicPr>
            <a:picLocks noChangeAspect="1"/>
          </p:cNvPicPr>
          <p:nvPr/>
        </p:nvPicPr>
        <p:blipFill>
          <a:blip r:embed="rId2" cstate="print"/>
          <a:stretch>
            <a:fillRect/>
          </a:stretch>
        </p:blipFill>
        <p:spPr>
          <a:xfrm>
            <a:off x="3886200" y="3581400"/>
            <a:ext cx="4818504" cy="29432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smtClean="0">
                <a:solidFill>
                  <a:srgbClr val="C00000"/>
                </a:solidFill>
                <a:latin typeface="Arial" pitchFamily="34" charset="0"/>
                <a:cs typeface="Arial" pitchFamily="34" charset="0"/>
              </a:rPr>
              <a:t>Course Syllabus</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152400" y="1676400"/>
            <a:ext cx="8686800" cy="1295400"/>
          </a:xfrm>
          <a:prstGeom prst="rect">
            <a:avLst/>
          </a:prstGeom>
        </p:spPr>
        <p:txBody>
          <a:bodyPr vert="horz" lIns="91440" tIns="45720" rIns="91440" bIns="45720" rtlCol="0">
            <a:normAutofit/>
          </a:bodyPr>
          <a:lstStyle/>
          <a:p>
            <a:pPr>
              <a:buClr>
                <a:srgbClr val="C00000"/>
              </a:buClr>
              <a:buFont typeface="Arial" pitchFamily="34" charset="0"/>
              <a:buChar char="•"/>
            </a:pPr>
            <a:r>
              <a:rPr kumimoji="0" lang="en-US" sz="3200" b="0" i="0" u="none" strike="noStrike" kern="1200" cap="none" spc="0" normalizeH="0" baseline="0" noProof="0" dirty="0" smtClean="0">
                <a:ln>
                  <a:noFill/>
                </a:ln>
                <a:solidFill>
                  <a:schemeClr val="bg1"/>
                </a:solidFill>
                <a:effectLst/>
                <a:uLnTx/>
                <a:uFillTx/>
                <a:latin typeface="Arial" pitchFamily="34" charset="0"/>
                <a:cs typeface="Arial" pitchFamily="34" charset="0"/>
              </a:rPr>
              <a:t> </a:t>
            </a:r>
            <a:r>
              <a:rPr lang="en-US" sz="3600" dirty="0" smtClean="0">
                <a:solidFill>
                  <a:schemeClr val="bg1"/>
                </a:solidFill>
              </a:rPr>
              <a:t>Course Schedule</a:t>
            </a:r>
          </a:p>
          <a:p>
            <a:pPr lvl="1">
              <a:buClr>
                <a:srgbClr val="C00000"/>
              </a:buClr>
              <a:buFont typeface="Arial" pitchFamily="34" charset="0"/>
              <a:buChar char="•"/>
            </a:pPr>
            <a:r>
              <a:rPr lang="en-US" sz="3000" dirty="0" smtClean="0">
                <a:solidFill>
                  <a:schemeClr val="bg1"/>
                </a:solidFill>
              </a:rPr>
              <a:t> Weekly checklists</a:t>
            </a:r>
          </a:p>
          <a:p>
            <a:pPr lvl="1">
              <a:buClr>
                <a:srgbClr val="C00000"/>
              </a:buClr>
            </a:pPr>
            <a:endParaRPr lang="en-US" sz="3000" dirty="0" smtClean="0">
              <a:solidFill>
                <a:schemeClr val="bg1"/>
              </a:solidFill>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6" name="Picture 5" descr="CheckLists.jpg"/>
          <p:cNvPicPr>
            <a:picLocks noChangeAspect="1"/>
          </p:cNvPicPr>
          <p:nvPr/>
        </p:nvPicPr>
        <p:blipFill>
          <a:blip r:embed="rId2" cstate="print"/>
          <a:stretch>
            <a:fillRect/>
          </a:stretch>
        </p:blipFill>
        <p:spPr>
          <a:xfrm>
            <a:off x="3352800" y="2819400"/>
            <a:ext cx="5534025" cy="37528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90600"/>
          </a:xfrm>
        </p:spPr>
        <p:txBody>
          <a:bodyPr>
            <a:noAutofit/>
          </a:bodyPr>
          <a:lstStyle/>
          <a:p>
            <a:r>
              <a:rPr lang="en-US" sz="4000" dirty="0">
                <a:solidFill>
                  <a:srgbClr val="C00000"/>
                </a:solidFill>
                <a:latin typeface="Arial" pitchFamily="34" charset="0"/>
                <a:cs typeface="Arial" pitchFamily="34" charset="0"/>
              </a:rPr>
              <a:t>Good Practice Communicates High Expectations</a:t>
            </a:r>
          </a:p>
        </p:txBody>
      </p:sp>
      <p:sp>
        <p:nvSpPr>
          <p:cNvPr id="7" name="Content Placeholder 2"/>
          <p:cNvSpPr txBox="1">
            <a:spLocks/>
          </p:cNvSpPr>
          <p:nvPr/>
        </p:nvSpPr>
        <p:spPr>
          <a:xfrm>
            <a:off x="0" y="1676400"/>
            <a:ext cx="9144000" cy="4343400"/>
          </a:xfrm>
          <a:prstGeom prst="rect">
            <a:avLst/>
          </a:prstGeom>
        </p:spPr>
        <p:txBody>
          <a:bodyPr vert="horz" lIns="91440" tIns="45720" rIns="91440" bIns="45720" rtlCol="0">
            <a:normAutofit/>
          </a:bodyPr>
          <a:lstStyle/>
          <a:p>
            <a:pPr lvl="1"/>
            <a:endParaRPr lang="en-US" sz="3200" dirty="0" smtClean="0">
              <a:solidFill>
                <a:schemeClr val="bg1"/>
              </a:solidFill>
              <a:latin typeface="Arial" pitchFamily="34" charset="0"/>
              <a:cs typeface="Arial" pitchFamily="34" charset="0"/>
            </a:endParaRPr>
          </a:p>
          <a:p>
            <a:pPr lvl="1">
              <a:buClr>
                <a:srgbClr val="C00000"/>
              </a:buClr>
              <a:buFont typeface="Arial" pitchFamily="34" charset="0"/>
              <a:buChar char="•"/>
            </a:pPr>
            <a:r>
              <a:rPr lang="en-US" sz="2800" dirty="0" smtClean="0">
                <a:solidFill>
                  <a:schemeClr val="bg1"/>
                </a:solidFill>
              </a:rPr>
              <a:t> </a:t>
            </a:r>
            <a:r>
              <a:rPr lang="en-US" sz="4000" dirty="0" smtClean="0">
                <a:solidFill>
                  <a:schemeClr val="bg1"/>
                </a:solidFill>
                <a:latin typeface="Arial" pitchFamily="34" charset="0"/>
                <a:cs typeface="Arial" pitchFamily="34" charset="0"/>
              </a:rPr>
              <a:t>Tests – ‘Lower the Stakes’</a:t>
            </a:r>
          </a:p>
          <a:p>
            <a:pPr lvl="2">
              <a:buClr>
                <a:srgbClr val="C00000"/>
              </a:buClr>
              <a:buFont typeface="Arial" pitchFamily="34" charset="0"/>
              <a:buChar char="•"/>
            </a:pPr>
            <a:r>
              <a:rPr lang="en-US" sz="4000" dirty="0" smtClean="0">
                <a:solidFill>
                  <a:schemeClr val="bg1"/>
                </a:solidFill>
                <a:latin typeface="Arial" pitchFamily="34" charset="0"/>
                <a:cs typeface="Arial" pitchFamily="34" charset="0"/>
              </a:rPr>
              <a:t> Draw from pools</a:t>
            </a:r>
          </a:p>
          <a:p>
            <a:pPr lvl="2">
              <a:buClr>
                <a:srgbClr val="C00000"/>
              </a:buClr>
              <a:buFont typeface="Arial" pitchFamily="34" charset="0"/>
              <a:buChar char="•"/>
            </a:pPr>
            <a:r>
              <a:rPr lang="en-US" sz="4000" dirty="0" smtClean="0">
                <a:solidFill>
                  <a:schemeClr val="bg1"/>
                </a:solidFill>
                <a:latin typeface="Arial" pitchFamily="34" charset="0"/>
                <a:cs typeface="Arial" pitchFamily="34" charset="0"/>
              </a:rPr>
              <a:t> Randomize</a:t>
            </a:r>
          </a:p>
          <a:p>
            <a:pPr lvl="2">
              <a:buClr>
                <a:srgbClr val="C00000"/>
              </a:buClr>
              <a:buFont typeface="Arial" pitchFamily="34" charset="0"/>
              <a:buChar char="•"/>
            </a:pPr>
            <a:r>
              <a:rPr lang="en-US" sz="4000" dirty="0" smtClean="0">
                <a:solidFill>
                  <a:schemeClr val="bg1"/>
                </a:solidFill>
                <a:latin typeface="Arial" pitchFamily="34" charset="0"/>
                <a:cs typeface="Arial" pitchFamily="34" charset="0"/>
              </a:rPr>
              <a:t> Single question</a:t>
            </a:r>
          </a:p>
          <a:p>
            <a:pPr lvl="2">
              <a:buClr>
                <a:srgbClr val="C00000"/>
              </a:buClr>
              <a:buFont typeface="Arial" pitchFamily="34" charset="0"/>
              <a:buChar char="•"/>
            </a:pPr>
            <a:r>
              <a:rPr lang="en-US" sz="4000" dirty="0" smtClean="0">
                <a:solidFill>
                  <a:schemeClr val="bg1"/>
                </a:solidFill>
                <a:latin typeface="Arial" pitchFamily="34" charset="0"/>
                <a:cs typeface="Arial" pitchFamily="34" charset="0"/>
              </a:rPr>
              <a:t> No backtracking</a:t>
            </a:r>
          </a:p>
          <a:p>
            <a:pPr lvl="1">
              <a:buClr>
                <a:srgbClr val="C00000"/>
              </a:buClr>
              <a:buFont typeface="Arial" pitchFamily="34" charset="0"/>
              <a:buChar char="•"/>
            </a:pPr>
            <a:endParaRPr kumimoji="0" lang="en-US" sz="32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smtClean="0">
                <a:solidFill>
                  <a:srgbClr val="C00000"/>
                </a:solidFill>
                <a:latin typeface="Arial" pitchFamily="34" charset="0"/>
                <a:cs typeface="Arial" pitchFamily="34" charset="0"/>
              </a:rPr>
              <a:t>Best Practices</a:t>
            </a:r>
            <a:endParaRPr lang="en-US" sz="4000" dirty="0">
              <a:solidFill>
                <a:srgbClr val="C00000"/>
              </a:solidFill>
              <a:latin typeface="Arial" pitchFamily="34" charset="0"/>
              <a:cs typeface="Arial" pitchFamily="34" charset="0"/>
            </a:endParaRPr>
          </a:p>
        </p:txBody>
      </p:sp>
      <p:sp>
        <p:nvSpPr>
          <p:cNvPr id="3" name="Subtitle 2"/>
          <p:cNvSpPr>
            <a:spLocks noGrp="1"/>
          </p:cNvSpPr>
          <p:nvPr>
            <p:ph type="subTitle" idx="1"/>
          </p:nvPr>
        </p:nvSpPr>
        <p:spPr>
          <a:xfrm>
            <a:off x="2971800" y="3810000"/>
            <a:ext cx="5791200" cy="1752600"/>
          </a:xfrm>
        </p:spPr>
        <p:txBody>
          <a:bodyPr>
            <a:normAutofit/>
          </a:bodyPr>
          <a:lstStyle/>
          <a:p>
            <a:pPr algn="r"/>
            <a:endParaRPr lang="en-US" dirty="0" smtClean="0">
              <a:solidFill>
                <a:srgbClr val="C00000"/>
              </a:solidFill>
              <a:latin typeface="Arial" pitchFamily="34" charset="0"/>
              <a:cs typeface="Arial" pitchFamily="34" charset="0"/>
            </a:endParaRPr>
          </a:p>
          <a:p>
            <a:pPr algn="l"/>
            <a:endParaRPr lang="en-US" dirty="0">
              <a:solidFill>
                <a:schemeClr val="bg1"/>
              </a:solidFill>
              <a:latin typeface="Arial" pitchFamily="34" charset="0"/>
              <a:cs typeface="Arial" pitchFamily="34" charset="0"/>
            </a:endParaRPr>
          </a:p>
        </p:txBody>
      </p:sp>
      <p:sp>
        <p:nvSpPr>
          <p:cNvPr id="7" name="Content Placeholder 2"/>
          <p:cNvSpPr txBox="1">
            <a:spLocks/>
          </p:cNvSpPr>
          <p:nvPr/>
        </p:nvSpPr>
        <p:spPr>
          <a:xfrm>
            <a:off x="152400" y="1447800"/>
            <a:ext cx="8763000" cy="5029200"/>
          </a:xfrm>
          <a:prstGeom prst="rect">
            <a:avLst/>
          </a:prstGeom>
        </p:spPr>
        <p:txBody>
          <a:bodyPr vert="horz" lIns="91440" tIns="45720" rIns="91440" bIns="45720" rtlCol="0">
            <a:noAutofit/>
          </a:bodyPr>
          <a:lstStyle/>
          <a:p>
            <a:pPr algn="ctr">
              <a:lnSpc>
                <a:spcPct val="150000"/>
              </a:lnSpc>
              <a:buClr>
                <a:srgbClr val="C00000"/>
              </a:buClr>
              <a:buFont typeface="Arial" pitchFamily="34" charset="0"/>
              <a:buChar char="•"/>
            </a:pPr>
            <a:r>
              <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rPr>
              <a:t> Good practice communicate high</a:t>
            </a:r>
            <a:r>
              <a:rPr kumimoji="0" lang="en-US" sz="3600" b="0" i="0" u="none" strike="noStrike" kern="1200" cap="none" spc="0" normalizeH="0" noProof="0" dirty="0" smtClean="0">
                <a:ln>
                  <a:noFill/>
                </a:ln>
                <a:solidFill>
                  <a:schemeClr val="bg1"/>
                </a:solidFill>
                <a:effectLst/>
                <a:uLnTx/>
                <a:uFillTx/>
                <a:latin typeface="Arial" pitchFamily="34" charset="0"/>
                <a:cs typeface="Arial" pitchFamily="34" charset="0"/>
              </a:rPr>
              <a:t> expectations</a:t>
            </a:r>
          </a:p>
          <a:p>
            <a:pPr algn="ctr">
              <a:lnSpc>
                <a:spcPct val="150000"/>
              </a:lnSpc>
              <a:buClr>
                <a:srgbClr val="C00000"/>
              </a:buClr>
              <a:buFont typeface="Arial" pitchFamily="34" charset="0"/>
              <a:buChar char="•"/>
            </a:pPr>
            <a:r>
              <a:rPr lang="en-US" sz="3600" baseline="0" dirty="0" smtClean="0">
                <a:solidFill>
                  <a:schemeClr val="bg1"/>
                </a:solidFill>
                <a:latin typeface="Arial" pitchFamily="34" charset="0"/>
                <a:ea typeface="+mn-ea"/>
                <a:cs typeface="Arial" pitchFamily="34" charset="0"/>
              </a:rPr>
              <a:t> Good</a:t>
            </a:r>
            <a:r>
              <a:rPr lang="en-US" sz="3600" dirty="0" smtClean="0">
                <a:solidFill>
                  <a:schemeClr val="bg1"/>
                </a:solidFill>
                <a:latin typeface="Arial" pitchFamily="34" charset="0"/>
                <a:ea typeface="+mn-ea"/>
                <a:cs typeface="Arial" pitchFamily="34" charset="0"/>
              </a:rPr>
              <a:t> practice emphasizes time on task</a:t>
            </a:r>
            <a:endParaRPr lang="en-US" sz="3600" dirty="0" smtClean="0">
              <a:solidFill>
                <a:schemeClr val="bg1"/>
              </a:solidFill>
              <a:latin typeface="Arial" pitchFamily="34" charset="0"/>
              <a:cs typeface="Arial" pitchFamily="34" charset="0"/>
            </a:endParaRPr>
          </a:p>
          <a:p>
            <a:pPr algn="ctr">
              <a:lnSpc>
                <a:spcPct val="150000"/>
              </a:lnSpc>
              <a:buClr>
                <a:srgbClr val="C00000"/>
              </a:buClr>
              <a:buFont typeface="Arial" pitchFamily="34" charset="0"/>
              <a:buChar char="•"/>
            </a:pPr>
            <a:r>
              <a:rPr kumimoji="0" lang="en-US" sz="3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Good practice gives prompt feedback</a:t>
            </a:r>
          </a:p>
          <a:p>
            <a:pPr algn="ctr">
              <a:lnSpc>
                <a:spcPct val="150000"/>
              </a:lnSpc>
              <a:buClr>
                <a:srgbClr val="C00000"/>
              </a:buClr>
              <a:buFont typeface="Arial" pitchFamily="34" charset="0"/>
              <a:buChar char="•"/>
            </a:pPr>
            <a:r>
              <a:rPr lang="en-US" sz="3600" dirty="0" smtClean="0">
                <a:solidFill>
                  <a:schemeClr val="bg1"/>
                </a:solidFill>
                <a:latin typeface="Arial" pitchFamily="34" charset="0"/>
                <a:cs typeface="Arial" pitchFamily="34" charset="0"/>
              </a:rPr>
              <a:t> Good practice encourages student-instructor contact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90600"/>
          </a:xfrm>
        </p:spPr>
        <p:txBody>
          <a:bodyPr>
            <a:noAutofit/>
          </a:bodyPr>
          <a:lstStyle/>
          <a:p>
            <a:r>
              <a:rPr lang="en-US" sz="4000" dirty="0">
                <a:solidFill>
                  <a:srgbClr val="C00000"/>
                </a:solidFill>
                <a:latin typeface="Arial" pitchFamily="34" charset="0"/>
                <a:cs typeface="Arial" pitchFamily="34" charset="0"/>
              </a:rPr>
              <a:t>Good Practice Communicates High Expectations</a:t>
            </a:r>
          </a:p>
        </p:txBody>
      </p:sp>
      <p:sp>
        <p:nvSpPr>
          <p:cNvPr id="7" name="Content Placeholder 2"/>
          <p:cNvSpPr txBox="1">
            <a:spLocks/>
          </p:cNvSpPr>
          <p:nvPr/>
        </p:nvSpPr>
        <p:spPr>
          <a:xfrm>
            <a:off x="0" y="1676400"/>
            <a:ext cx="9144000" cy="5181600"/>
          </a:xfrm>
          <a:prstGeom prst="rect">
            <a:avLst/>
          </a:prstGeom>
        </p:spPr>
        <p:txBody>
          <a:bodyPr vert="horz" lIns="91440" tIns="45720" rIns="91440" bIns="45720" rtlCol="0">
            <a:normAutofit/>
          </a:bodyPr>
          <a:lstStyle/>
          <a:p>
            <a:pPr lvl="1"/>
            <a:endParaRPr lang="en-US" sz="3200" dirty="0" smtClean="0">
              <a:solidFill>
                <a:schemeClr val="bg1"/>
              </a:solidFill>
              <a:latin typeface="Arial" pitchFamily="34" charset="0"/>
              <a:cs typeface="Arial" pitchFamily="34" charset="0"/>
            </a:endParaRPr>
          </a:p>
          <a:p>
            <a:pPr lvl="2">
              <a:buClr>
                <a:srgbClr val="C00000"/>
              </a:buClr>
              <a:buFont typeface="Arial" pitchFamily="34" charset="0"/>
              <a:buChar char="•"/>
            </a:pPr>
            <a:r>
              <a:rPr lang="en-US" sz="4400" dirty="0" smtClean="0">
                <a:solidFill>
                  <a:schemeClr val="bg1"/>
                </a:solidFill>
                <a:latin typeface="Arial" pitchFamily="34" charset="0"/>
                <a:cs typeface="Arial" pitchFamily="34" charset="0"/>
              </a:rPr>
              <a:t>Timed correctly</a:t>
            </a:r>
          </a:p>
          <a:p>
            <a:pPr lvl="2">
              <a:buClr>
                <a:srgbClr val="C00000"/>
              </a:buClr>
              <a:buFont typeface="Arial" pitchFamily="34" charset="0"/>
              <a:buChar char="•"/>
            </a:pPr>
            <a:r>
              <a:rPr lang="en-US" sz="4400" dirty="0" smtClean="0">
                <a:solidFill>
                  <a:schemeClr val="bg1"/>
                </a:solidFill>
                <a:latin typeface="Arial" pitchFamily="34" charset="0"/>
                <a:cs typeface="Arial" pitchFamily="34" charset="0"/>
              </a:rPr>
              <a:t> Only submitted answers</a:t>
            </a:r>
          </a:p>
          <a:p>
            <a:pPr lvl="2">
              <a:buClr>
                <a:srgbClr val="C00000"/>
              </a:buClr>
              <a:buFont typeface="Arial" pitchFamily="34" charset="0"/>
              <a:buChar char="•"/>
            </a:pPr>
            <a:r>
              <a:rPr lang="en-US" sz="4400" dirty="0" smtClean="0">
                <a:solidFill>
                  <a:schemeClr val="bg1"/>
                </a:solidFill>
                <a:latin typeface="Arial" pitchFamily="34" charset="0"/>
                <a:cs typeface="Arial" pitchFamily="34" charset="0"/>
              </a:rPr>
              <a:t> Close modules/materials </a:t>
            </a:r>
          </a:p>
          <a:p>
            <a:pPr lvl="2">
              <a:buClr>
                <a:srgbClr val="C00000"/>
              </a:buClr>
              <a:buFont typeface="Arial" pitchFamily="34" charset="0"/>
              <a:buChar char="•"/>
            </a:pPr>
            <a:r>
              <a:rPr lang="en-US" sz="4400" dirty="0" smtClean="0">
                <a:solidFill>
                  <a:schemeClr val="bg1"/>
                </a:solidFill>
                <a:latin typeface="Arial" pitchFamily="34" charset="0"/>
                <a:cs typeface="Arial" pitchFamily="34" charset="0"/>
              </a:rPr>
              <a:t> Honor Code still applies</a:t>
            </a:r>
          </a:p>
          <a:p>
            <a:pPr lvl="2">
              <a:buClr>
                <a:srgbClr val="C00000"/>
              </a:buClr>
              <a:buFont typeface="Arial" pitchFamily="34" charset="0"/>
              <a:buChar char="•"/>
            </a:pPr>
            <a:r>
              <a:rPr lang="en-US" sz="4400" dirty="0" smtClean="0">
                <a:solidFill>
                  <a:schemeClr val="bg1"/>
                </a:solidFill>
                <a:latin typeface="Arial" pitchFamily="34" charset="0"/>
                <a:cs typeface="Arial" pitchFamily="34" charset="0"/>
              </a:rPr>
              <a:t> Narrated review of results</a:t>
            </a:r>
          </a:p>
          <a:p>
            <a:pPr lvl="1">
              <a:buClr>
                <a:srgbClr val="C00000"/>
              </a:buClr>
              <a:buFont typeface="Arial" pitchFamily="34" charset="0"/>
              <a:buChar char="•"/>
            </a:pPr>
            <a:endParaRPr kumimoji="0" lang="en-US" sz="44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a:solidFill>
                  <a:srgbClr val="C00000"/>
                </a:solidFill>
                <a:latin typeface="Arial" pitchFamily="34" charset="0"/>
                <a:cs typeface="Arial" pitchFamily="34" charset="0"/>
              </a:rPr>
              <a:t>Good Practice Communicates High Expectations</a:t>
            </a:r>
          </a:p>
        </p:txBody>
      </p:sp>
      <p:sp>
        <p:nvSpPr>
          <p:cNvPr id="7" name="Content Placeholder 2"/>
          <p:cNvSpPr txBox="1">
            <a:spLocks/>
          </p:cNvSpPr>
          <p:nvPr/>
        </p:nvSpPr>
        <p:spPr>
          <a:xfrm>
            <a:off x="228600" y="1524000"/>
            <a:ext cx="8610600" cy="5029200"/>
          </a:xfrm>
          <a:prstGeom prst="rect">
            <a:avLst/>
          </a:prstGeom>
        </p:spPr>
        <p:txBody>
          <a:bodyPr vert="horz" lIns="91440" tIns="45720" rIns="91440" bIns="45720" rtlCol="0">
            <a:normAutofit/>
          </a:bodyPr>
          <a:lstStyle/>
          <a:p>
            <a:pPr lvl="1"/>
            <a:endParaRPr lang="en-US" sz="3200" dirty="0" smtClean="0">
              <a:solidFill>
                <a:schemeClr val="bg1"/>
              </a:solidFill>
              <a:latin typeface="Arial" pitchFamily="34" charset="0"/>
              <a:cs typeface="Arial" pitchFamily="34" charset="0"/>
            </a:endParaRPr>
          </a:p>
          <a:p>
            <a:pPr lvl="1">
              <a:buClr>
                <a:srgbClr val="C00000"/>
              </a:buClr>
            </a:pPr>
            <a:r>
              <a:rPr lang="en-US" sz="2800" dirty="0">
                <a:solidFill>
                  <a:schemeClr val="bg1"/>
                </a:solidFill>
              </a:rPr>
              <a:t> </a:t>
            </a:r>
            <a:r>
              <a:rPr lang="en-US" sz="4000" dirty="0" smtClean="0">
                <a:solidFill>
                  <a:schemeClr val="bg1"/>
                </a:solidFill>
                <a:latin typeface="Arial" pitchFamily="34" charset="0"/>
                <a:cs typeface="Arial" pitchFamily="34" charset="0"/>
              </a:rPr>
              <a:t>Grading:</a:t>
            </a:r>
          </a:p>
          <a:p>
            <a:pPr lvl="1">
              <a:buClr>
                <a:srgbClr val="C00000"/>
              </a:buClr>
              <a:buFont typeface="Arial" pitchFamily="34" charset="0"/>
              <a:buChar char="•"/>
            </a:pPr>
            <a:r>
              <a:rPr lang="en-US" sz="4000" dirty="0" smtClean="0">
                <a:solidFill>
                  <a:schemeClr val="bg1"/>
                </a:solidFill>
                <a:latin typeface="Arial" pitchFamily="34" charset="0"/>
                <a:cs typeface="Arial" pitchFamily="34" charset="0"/>
              </a:rPr>
              <a:t> Use rubrics and provide copies to students</a:t>
            </a:r>
          </a:p>
          <a:p>
            <a:pPr lvl="2">
              <a:buClr>
                <a:srgbClr val="C00000"/>
              </a:buClr>
              <a:buFont typeface="Arial" pitchFamily="34" charset="0"/>
              <a:buChar char="•"/>
            </a:pPr>
            <a:r>
              <a:rPr lang="en-US" sz="3200" dirty="0" smtClean="0">
                <a:solidFill>
                  <a:schemeClr val="bg1"/>
                </a:solidFill>
                <a:latin typeface="Arial" pitchFamily="34" charset="0"/>
                <a:cs typeface="Arial" pitchFamily="34" charset="0"/>
              </a:rPr>
              <a:t> More consistent and efficient when grading </a:t>
            </a:r>
          </a:p>
          <a:p>
            <a:pPr lvl="2">
              <a:buClr>
                <a:srgbClr val="C00000"/>
              </a:buClr>
              <a:buFont typeface="Arial" pitchFamily="34" charset="0"/>
              <a:buChar char="•"/>
            </a:pPr>
            <a:r>
              <a:rPr lang="en-US" sz="3200" dirty="0" smtClean="0">
                <a:solidFill>
                  <a:schemeClr val="bg1"/>
                </a:solidFill>
                <a:latin typeface="Arial" pitchFamily="34" charset="0"/>
                <a:cs typeface="Arial" pitchFamily="34" charset="0"/>
              </a:rPr>
              <a:t> Helps students focus their efforts </a:t>
            </a:r>
          </a:p>
          <a:p>
            <a:pPr lvl="2">
              <a:buClr>
                <a:srgbClr val="C00000"/>
              </a:buClr>
              <a:buFont typeface="Arial" pitchFamily="34" charset="0"/>
              <a:buChar char="•"/>
            </a:pPr>
            <a:r>
              <a:rPr lang="en-US" sz="3200" dirty="0" smtClean="0">
                <a:solidFill>
                  <a:schemeClr val="bg1"/>
                </a:solidFill>
                <a:latin typeface="Arial" pitchFamily="34" charset="0"/>
                <a:cs typeface="Arial" pitchFamily="34" charset="0"/>
              </a:rPr>
              <a:t> Helps minimize subjectivity</a:t>
            </a:r>
          </a:p>
          <a:p>
            <a:pPr lvl="2">
              <a:buClr>
                <a:srgbClr val="C00000"/>
              </a:buClr>
            </a:pPr>
            <a:endParaRPr lang="en-US" sz="2600" dirty="0" smtClean="0">
              <a:solidFill>
                <a:schemeClr val="bg1"/>
              </a:solidFill>
              <a:latin typeface="Arial" pitchFamily="34" charset="0"/>
              <a:cs typeface="Arial" pitchFamily="34" charset="0"/>
            </a:endParaRPr>
          </a:p>
          <a:p>
            <a:pPr lvl="2">
              <a:buClr>
                <a:srgbClr val="C00000"/>
              </a:buClr>
            </a:pPr>
            <a:endParaRPr lang="en-US" sz="26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a:solidFill>
                  <a:srgbClr val="C00000"/>
                </a:solidFill>
                <a:latin typeface="Arial" pitchFamily="34" charset="0"/>
                <a:cs typeface="Arial" pitchFamily="34" charset="0"/>
              </a:rPr>
              <a:t>Good Practice Communicates High Expectations</a:t>
            </a:r>
          </a:p>
        </p:txBody>
      </p:sp>
      <p:sp>
        <p:nvSpPr>
          <p:cNvPr id="7" name="Content Placeholder 2"/>
          <p:cNvSpPr txBox="1">
            <a:spLocks/>
          </p:cNvSpPr>
          <p:nvPr/>
        </p:nvSpPr>
        <p:spPr>
          <a:xfrm>
            <a:off x="152400" y="1828800"/>
            <a:ext cx="8686800" cy="4724400"/>
          </a:xfrm>
          <a:prstGeom prst="rect">
            <a:avLst/>
          </a:prstGeom>
        </p:spPr>
        <p:txBody>
          <a:bodyPr vert="horz" lIns="91440" tIns="45720" rIns="91440" bIns="45720" rtlCol="0">
            <a:normAutofit fontScale="92500" lnSpcReduction="10000"/>
          </a:bodyPr>
          <a:lstStyle/>
          <a:p>
            <a:pPr lvl="1"/>
            <a:endParaRPr lang="en-US" sz="3200" dirty="0" smtClean="0">
              <a:solidFill>
                <a:schemeClr val="bg1"/>
              </a:solidFill>
              <a:latin typeface="Arial" pitchFamily="34" charset="0"/>
              <a:cs typeface="Arial" pitchFamily="34" charset="0"/>
            </a:endParaRPr>
          </a:p>
          <a:p>
            <a:pPr lvl="1">
              <a:buClr>
                <a:srgbClr val="C00000"/>
              </a:buClr>
              <a:buFont typeface="Arial" pitchFamily="34" charset="0"/>
              <a:buChar char="•"/>
            </a:pPr>
            <a:r>
              <a:rPr lang="en-US" sz="2800" dirty="0">
                <a:solidFill>
                  <a:schemeClr val="bg1"/>
                </a:solidFill>
              </a:rPr>
              <a:t> </a:t>
            </a:r>
            <a:r>
              <a:rPr lang="en-US" sz="4000" dirty="0" smtClean="0">
                <a:solidFill>
                  <a:schemeClr val="bg1"/>
                </a:solidFill>
                <a:latin typeface="Arial" pitchFamily="34" charset="0"/>
                <a:cs typeface="Arial" pitchFamily="34" charset="0"/>
              </a:rPr>
              <a:t>Design your rubric around the learning outcomes of the assignment</a:t>
            </a:r>
          </a:p>
          <a:p>
            <a:pPr lvl="1">
              <a:buClr>
                <a:srgbClr val="C00000"/>
              </a:buClr>
            </a:pPr>
            <a:endParaRPr lang="en-US" sz="3200" dirty="0" smtClean="0">
              <a:solidFill>
                <a:schemeClr val="bg1"/>
              </a:solidFill>
              <a:latin typeface="Arial" pitchFamily="34" charset="0"/>
              <a:cs typeface="Arial" pitchFamily="34" charset="0"/>
            </a:endParaRPr>
          </a:p>
          <a:p>
            <a:pPr lvl="1">
              <a:buClr>
                <a:srgbClr val="C00000"/>
              </a:buClr>
              <a:buFont typeface="Arial" pitchFamily="34" charset="0"/>
              <a:buChar char="•"/>
            </a:pPr>
            <a:r>
              <a:rPr lang="en-US" sz="4000" dirty="0" smtClean="0">
                <a:solidFill>
                  <a:schemeClr val="bg1"/>
                </a:solidFill>
                <a:latin typeface="Arial" pitchFamily="34" charset="0"/>
                <a:cs typeface="Arial" pitchFamily="34" charset="0"/>
              </a:rPr>
              <a:t>The weight of various components should reflect the learning outcomes </a:t>
            </a:r>
          </a:p>
          <a:p>
            <a:pPr lvl="1">
              <a:buClr>
                <a:srgbClr val="C00000"/>
              </a:buClr>
            </a:pPr>
            <a:endParaRPr lang="en-US" sz="3200" dirty="0" smtClean="0">
              <a:solidFill>
                <a:schemeClr val="bg1"/>
              </a:solidFill>
              <a:latin typeface="Arial" pitchFamily="34" charset="0"/>
              <a:cs typeface="Arial" pitchFamily="34" charset="0"/>
            </a:endParaRPr>
          </a:p>
          <a:p>
            <a:pPr lvl="1">
              <a:buClr>
                <a:srgbClr val="C00000"/>
              </a:buClr>
              <a:buFont typeface="Arial" pitchFamily="34" charset="0"/>
              <a:buChar char="•"/>
            </a:pPr>
            <a:r>
              <a:rPr lang="en-US" sz="4000" dirty="0" smtClean="0">
                <a:solidFill>
                  <a:schemeClr val="bg1"/>
                </a:solidFill>
                <a:latin typeface="Arial" pitchFamily="34" charset="0"/>
                <a:cs typeface="Arial" pitchFamily="34" charset="0"/>
              </a:rPr>
              <a:t> Prepare model answers before you begin grading</a:t>
            </a:r>
            <a:endParaRPr kumimoji="0" lang="en-US" sz="40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a:solidFill>
                  <a:srgbClr val="C00000"/>
                </a:solidFill>
                <a:latin typeface="Arial" pitchFamily="34" charset="0"/>
                <a:cs typeface="Arial" pitchFamily="34" charset="0"/>
              </a:rPr>
              <a:t>Good Practice Communicates High Expectations</a:t>
            </a:r>
          </a:p>
        </p:txBody>
      </p:sp>
      <p:sp>
        <p:nvSpPr>
          <p:cNvPr id="7" name="Content Placeholder 2"/>
          <p:cNvSpPr txBox="1">
            <a:spLocks/>
          </p:cNvSpPr>
          <p:nvPr/>
        </p:nvSpPr>
        <p:spPr>
          <a:xfrm>
            <a:off x="0" y="1752600"/>
            <a:ext cx="8686800" cy="4419600"/>
          </a:xfrm>
          <a:prstGeom prst="rect">
            <a:avLst/>
          </a:prstGeom>
        </p:spPr>
        <p:txBody>
          <a:bodyPr vert="horz" lIns="91440" tIns="45720" rIns="91440" bIns="45720" rtlCol="0">
            <a:normAutofit/>
          </a:bodyPr>
          <a:lstStyle/>
          <a:p>
            <a:pPr lvl="1"/>
            <a:endParaRPr lang="en-US" sz="3200" dirty="0" smtClean="0">
              <a:solidFill>
                <a:schemeClr val="bg1"/>
              </a:solidFill>
              <a:latin typeface="Arial" pitchFamily="34" charset="0"/>
              <a:cs typeface="Arial" pitchFamily="34" charset="0"/>
            </a:endParaRPr>
          </a:p>
          <a:p>
            <a:pPr lvl="1" algn="ctr">
              <a:buClr>
                <a:srgbClr val="C00000"/>
              </a:buClr>
              <a:buFont typeface="Arial" pitchFamily="34" charset="0"/>
              <a:buChar char="•"/>
            </a:pPr>
            <a:r>
              <a:rPr lang="en-US" sz="2800" dirty="0" smtClean="0">
                <a:solidFill>
                  <a:schemeClr val="bg1"/>
                </a:solidFill>
              </a:rPr>
              <a:t> </a:t>
            </a:r>
            <a:r>
              <a:rPr lang="en-US" sz="3600" dirty="0" smtClean="0">
                <a:solidFill>
                  <a:schemeClr val="bg1"/>
                </a:solidFill>
                <a:latin typeface="Arial" pitchFamily="34" charset="0"/>
                <a:cs typeface="Arial" pitchFamily="34" charset="0"/>
              </a:rPr>
              <a:t>You determine what you expect of the students</a:t>
            </a:r>
          </a:p>
          <a:p>
            <a:pPr>
              <a:buFont typeface="Courier New" pitchFamily="49" charset="0"/>
              <a:buChar char="o"/>
            </a:pPr>
            <a:endParaRPr lang="en-US" sz="3600" dirty="0" smtClean="0">
              <a:solidFill>
                <a:schemeClr val="bg1"/>
              </a:solidFill>
              <a:latin typeface="Arial" pitchFamily="34" charset="0"/>
              <a:cs typeface="Arial" pitchFamily="34" charset="0"/>
            </a:endParaRPr>
          </a:p>
          <a:p>
            <a:pPr lvl="1" algn="ctr">
              <a:buClr>
                <a:srgbClr val="C00000"/>
              </a:buClr>
              <a:buFont typeface="Arial" pitchFamily="34" charset="0"/>
              <a:buChar char="•"/>
            </a:pPr>
            <a:r>
              <a:rPr lang="en-US" sz="3600" dirty="0" smtClean="0">
                <a:solidFill>
                  <a:schemeClr val="bg1"/>
                </a:solidFill>
                <a:latin typeface="Arial" pitchFamily="34" charset="0"/>
                <a:cs typeface="Arial" pitchFamily="34" charset="0"/>
              </a:rPr>
              <a:t> Make it clear to them what your expectations are</a:t>
            </a:r>
          </a:p>
          <a:p>
            <a:pPr>
              <a:buFont typeface="Courier New" pitchFamily="49" charset="0"/>
              <a:buChar char="o"/>
            </a:pPr>
            <a:endParaRPr lang="en-US" sz="3600" dirty="0" smtClean="0">
              <a:solidFill>
                <a:schemeClr val="bg1"/>
              </a:solidFill>
              <a:latin typeface="Arial" pitchFamily="34" charset="0"/>
              <a:cs typeface="Arial" pitchFamily="34" charset="0"/>
            </a:endParaRPr>
          </a:p>
          <a:p>
            <a:pPr lvl="1" algn="ctr">
              <a:buClr>
                <a:srgbClr val="C00000"/>
              </a:buClr>
              <a:buFont typeface="Arial" pitchFamily="34" charset="0"/>
              <a:buChar char="•"/>
            </a:pPr>
            <a:r>
              <a:rPr lang="en-US" sz="3600" dirty="0" smtClean="0">
                <a:solidFill>
                  <a:schemeClr val="bg1"/>
                </a:solidFill>
                <a:latin typeface="Arial" pitchFamily="34" charset="0"/>
                <a:cs typeface="Arial" pitchFamily="34" charset="0"/>
              </a:rPr>
              <a:t> Include these on your Syllabus</a:t>
            </a: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a:solidFill>
                  <a:srgbClr val="C00000"/>
                </a:solidFill>
                <a:latin typeface="Arial" pitchFamily="34" charset="0"/>
                <a:cs typeface="Arial" pitchFamily="34" charset="0"/>
              </a:rPr>
              <a:t>Good Practice Communicates High Expectations</a:t>
            </a:r>
          </a:p>
        </p:txBody>
      </p:sp>
      <p:sp>
        <p:nvSpPr>
          <p:cNvPr id="7" name="Content Placeholder 2"/>
          <p:cNvSpPr txBox="1">
            <a:spLocks/>
          </p:cNvSpPr>
          <p:nvPr/>
        </p:nvSpPr>
        <p:spPr>
          <a:xfrm>
            <a:off x="0" y="1295400"/>
            <a:ext cx="9144000" cy="5257800"/>
          </a:xfrm>
          <a:prstGeom prst="rect">
            <a:avLst/>
          </a:prstGeom>
        </p:spPr>
        <p:txBody>
          <a:bodyPr vert="horz" lIns="91440" tIns="45720" rIns="91440" bIns="45720" rtlCol="0">
            <a:normAutofit fontScale="70000" lnSpcReduction="20000"/>
          </a:bodyPr>
          <a:lstStyle/>
          <a:p>
            <a:pPr lvl="1"/>
            <a:endParaRPr lang="en-US" sz="3200" dirty="0" smtClean="0">
              <a:solidFill>
                <a:schemeClr val="bg1"/>
              </a:solidFill>
              <a:latin typeface="Arial" pitchFamily="34" charset="0"/>
              <a:cs typeface="Arial" pitchFamily="34" charset="0"/>
            </a:endParaRPr>
          </a:p>
          <a:p>
            <a:pPr lvl="1"/>
            <a:endParaRPr lang="en-US" sz="3200" dirty="0" smtClean="0">
              <a:solidFill>
                <a:schemeClr val="bg1"/>
              </a:solidFill>
              <a:latin typeface="Arial" pitchFamily="34" charset="0"/>
              <a:cs typeface="Arial" pitchFamily="34" charset="0"/>
            </a:endParaRPr>
          </a:p>
          <a:p>
            <a:pPr lvl="1">
              <a:buClr>
                <a:srgbClr val="C00000"/>
              </a:buClr>
            </a:pPr>
            <a:r>
              <a:rPr lang="en-US" sz="2800" i="1" dirty="0" smtClean="0">
                <a:solidFill>
                  <a:schemeClr val="bg1"/>
                </a:solidFill>
              </a:rPr>
              <a:t> </a:t>
            </a:r>
            <a:r>
              <a:rPr lang="en-US" sz="3200" i="1" dirty="0" smtClean="0">
                <a:solidFill>
                  <a:schemeClr val="bg1"/>
                </a:solidFill>
                <a:latin typeface="Arial" pitchFamily="34" charset="0"/>
                <a:cs typeface="Arial" pitchFamily="34" charset="0"/>
              </a:rPr>
              <a:t>Examples:</a:t>
            </a:r>
          </a:p>
          <a:p>
            <a:pPr lvl="1">
              <a:buClr>
                <a:srgbClr val="C00000"/>
              </a:buClr>
            </a:pPr>
            <a:endParaRPr lang="en-US" sz="3200" i="1" dirty="0" smtClean="0">
              <a:solidFill>
                <a:schemeClr val="bg1"/>
              </a:solidFill>
              <a:latin typeface="Arial" pitchFamily="34" charset="0"/>
              <a:cs typeface="Arial" pitchFamily="34" charset="0"/>
            </a:endParaRPr>
          </a:p>
          <a:p>
            <a:pPr lvl="1">
              <a:lnSpc>
                <a:spcPct val="170000"/>
              </a:lnSpc>
              <a:buClr>
                <a:srgbClr val="C00000"/>
              </a:buClr>
              <a:buFont typeface="Arial" pitchFamily="34" charset="0"/>
              <a:buChar char="•"/>
            </a:pPr>
            <a:r>
              <a:rPr lang="en-US" sz="3200" i="1" dirty="0" smtClean="0">
                <a:solidFill>
                  <a:schemeClr val="bg1"/>
                </a:solidFill>
                <a:latin typeface="Arial" pitchFamily="34" charset="0"/>
                <a:cs typeface="Arial" pitchFamily="34" charset="0"/>
              </a:rPr>
              <a:t> Students must have daily access to a computer with reliable Internet access and e-mail. </a:t>
            </a:r>
          </a:p>
          <a:p>
            <a:pPr lvl="1">
              <a:lnSpc>
                <a:spcPct val="170000"/>
              </a:lnSpc>
              <a:buClr>
                <a:srgbClr val="C00000"/>
              </a:buClr>
              <a:buFont typeface="Arial" pitchFamily="34" charset="0"/>
              <a:buChar char="•"/>
            </a:pPr>
            <a:endParaRPr lang="en-US" sz="3200" i="1" dirty="0" smtClean="0">
              <a:solidFill>
                <a:schemeClr val="bg1"/>
              </a:solidFill>
              <a:latin typeface="Arial" pitchFamily="34" charset="0"/>
              <a:cs typeface="Arial" pitchFamily="34" charset="0"/>
            </a:endParaRPr>
          </a:p>
          <a:p>
            <a:pPr lvl="1">
              <a:lnSpc>
                <a:spcPct val="170000"/>
              </a:lnSpc>
              <a:buClr>
                <a:srgbClr val="C00000"/>
              </a:buClr>
              <a:buFont typeface="Arial" pitchFamily="34" charset="0"/>
              <a:buChar char="•"/>
            </a:pPr>
            <a:r>
              <a:rPr lang="en-US" sz="3200" i="1" dirty="0" smtClean="0">
                <a:solidFill>
                  <a:schemeClr val="bg1"/>
                </a:solidFill>
                <a:latin typeface="Arial" pitchFamily="34" charset="0"/>
                <a:cs typeface="Arial" pitchFamily="34" charset="0"/>
              </a:rPr>
              <a:t> Assignments for the class will be available through Blackboard. File formats used are PowerPoint, Word, and .pdf. You will need PowerPoint  and Word to use the assignment files and Adobe Acrobat Reader to use the .pdf files. </a:t>
            </a:r>
          </a:p>
          <a:p>
            <a:pPr lvl="1">
              <a:buClr>
                <a:srgbClr val="C00000"/>
              </a:buClr>
              <a:buFont typeface="Arial" pitchFamily="34" charset="0"/>
              <a:buChar char="•"/>
            </a:pPr>
            <a:endParaRPr lang="en-US" sz="3200" i="1"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a:solidFill>
                  <a:srgbClr val="C00000"/>
                </a:solidFill>
                <a:latin typeface="Arial" pitchFamily="34" charset="0"/>
                <a:cs typeface="Arial" pitchFamily="34" charset="0"/>
              </a:rPr>
              <a:t>Good Practice Communicates High Expectations</a:t>
            </a:r>
          </a:p>
        </p:txBody>
      </p:sp>
      <p:sp>
        <p:nvSpPr>
          <p:cNvPr id="7" name="Content Placeholder 2"/>
          <p:cNvSpPr txBox="1">
            <a:spLocks/>
          </p:cNvSpPr>
          <p:nvPr/>
        </p:nvSpPr>
        <p:spPr>
          <a:xfrm>
            <a:off x="0" y="1295400"/>
            <a:ext cx="9144000" cy="5257800"/>
          </a:xfrm>
          <a:prstGeom prst="rect">
            <a:avLst/>
          </a:prstGeom>
        </p:spPr>
        <p:txBody>
          <a:bodyPr vert="horz" lIns="91440" tIns="45720" rIns="91440" bIns="45720" rtlCol="0">
            <a:normAutofit fontScale="85000" lnSpcReduction="20000"/>
          </a:bodyPr>
          <a:lstStyle/>
          <a:p>
            <a:pPr lvl="1"/>
            <a:endParaRPr lang="en-US" sz="3200" dirty="0" smtClean="0">
              <a:solidFill>
                <a:schemeClr val="bg1"/>
              </a:solidFill>
              <a:latin typeface="Arial" pitchFamily="34" charset="0"/>
              <a:cs typeface="Arial" pitchFamily="34" charset="0"/>
            </a:endParaRPr>
          </a:p>
          <a:p>
            <a:pPr lvl="1"/>
            <a:endParaRPr lang="en-US" sz="3200" dirty="0" smtClean="0">
              <a:solidFill>
                <a:schemeClr val="bg1"/>
              </a:solidFill>
              <a:latin typeface="Arial" pitchFamily="34" charset="0"/>
              <a:cs typeface="Arial" pitchFamily="34" charset="0"/>
            </a:endParaRPr>
          </a:p>
          <a:p>
            <a:pPr lvl="1">
              <a:buClr>
                <a:srgbClr val="C00000"/>
              </a:buClr>
            </a:pPr>
            <a:r>
              <a:rPr lang="en-US" sz="2800" i="1" dirty="0" smtClean="0">
                <a:solidFill>
                  <a:schemeClr val="bg1"/>
                </a:solidFill>
              </a:rPr>
              <a:t> </a:t>
            </a:r>
            <a:r>
              <a:rPr lang="en-US" sz="3200" i="1" dirty="0" smtClean="0">
                <a:solidFill>
                  <a:schemeClr val="bg1"/>
                </a:solidFill>
                <a:latin typeface="Arial" pitchFamily="34" charset="0"/>
                <a:cs typeface="Arial" pitchFamily="34" charset="0"/>
              </a:rPr>
              <a:t>Examples:</a:t>
            </a:r>
          </a:p>
          <a:p>
            <a:pPr lvl="1">
              <a:buClr>
                <a:srgbClr val="C00000"/>
              </a:buClr>
            </a:pPr>
            <a:endParaRPr lang="en-US" sz="3200" i="1" dirty="0" smtClean="0">
              <a:solidFill>
                <a:schemeClr val="bg1"/>
              </a:solidFill>
              <a:latin typeface="Arial" pitchFamily="34" charset="0"/>
              <a:cs typeface="Arial" pitchFamily="34" charset="0"/>
            </a:endParaRPr>
          </a:p>
          <a:p>
            <a:pPr lvl="1">
              <a:buClr>
                <a:srgbClr val="C00000"/>
              </a:buClr>
              <a:buFont typeface="Arial" pitchFamily="34" charset="0"/>
              <a:buChar char="•"/>
            </a:pPr>
            <a:endParaRPr lang="en-US" sz="3200" i="1" dirty="0" smtClean="0">
              <a:solidFill>
                <a:schemeClr val="bg1"/>
              </a:solidFill>
              <a:latin typeface="Arial" pitchFamily="34" charset="0"/>
              <a:cs typeface="Arial" pitchFamily="34" charset="0"/>
            </a:endParaRPr>
          </a:p>
          <a:p>
            <a:pPr lvl="1">
              <a:lnSpc>
                <a:spcPct val="160000"/>
              </a:lnSpc>
              <a:buClr>
                <a:srgbClr val="C00000"/>
              </a:buClr>
              <a:buFont typeface="Arial" pitchFamily="34" charset="0"/>
              <a:buChar char="•"/>
            </a:pPr>
            <a:r>
              <a:rPr lang="en-US" sz="3200" i="1" dirty="0" smtClean="0">
                <a:solidFill>
                  <a:schemeClr val="bg1"/>
                </a:solidFill>
                <a:latin typeface="Arial" pitchFamily="34" charset="0"/>
                <a:cs typeface="Arial" pitchFamily="34" charset="0"/>
              </a:rPr>
              <a:t> Students must be reachable by email until final grades are posted. </a:t>
            </a:r>
          </a:p>
          <a:p>
            <a:pPr lvl="1">
              <a:lnSpc>
                <a:spcPct val="160000"/>
              </a:lnSpc>
              <a:buClr>
                <a:srgbClr val="C00000"/>
              </a:buClr>
              <a:buFont typeface="Arial" pitchFamily="34" charset="0"/>
              <a:buChar char="•"/>
            </a:pPr>
            <a:endParaRPr lang="en-US" sz="3200" i="1" dirty="0" smtClean="0">
              <a:solidFill>
                <a:schemeClr val="bg1"/>
              </a:solidFill>
              <a:latin typeface="Arial" pitchFamily="34" charset="0"/>
              <a:cs typeface="Arial" pitchFamily="34" charset="0"/>
            </a:endParaRPr>
          </a:p>
          <a:p>
            <a:pPr lvl="1">
              <a:lnSpc>
                <a:spcPct val="160000"/>
              </a:lnSpc>
              <a:buClr>
                <a:srgbClr val="C00000"/>
              </a:buClr>
              <a:buFont typeface="Arial" pitchFamily="34" charset="0"/>
              <a:buChar char="•"/>
            </a:pPr>
            <a:r>
              <a:rPr lang="en-US" sz="3200" i="1" dirty="0" smtClean="0">
                <a:solidFill>
                  <a:schemeClr val="bg1"/>
                </a:solidFill>
                <a:latin typeface="Arial" pitchFamily="34" charset="0"/>
                <a:cs typeface="Arial" pitchFamily="34" charset="0"/>
              </a:rPr>
              <a:t> The Professor will be using the email address listed in Blackboard. It is the student’s responsibility to check that email address.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a:solidFill>
                  <a:srgbClr val="C00000"/>
                </a:solidFill>
                <a:latin typeface="Arial" pitchFamily="34" charset="0"/>
                <a:cs typeface="Arial" pitchFamily="34" charset="0"/>
              </a:rPr>
              <a:t>Good Practice Communicates High Expectations</a:t>
            </a:r>
          </a:p>
        </p:txBody>
      </p:sp>
      <p:sp>
        <p:nvSpPr>
          <p:cNvPr id="7" name="Content Placeholder 2"/>
          <p:cNvSpPr txBox="1">
            <a:spLocks/>
          </p:cNvSpPr>
          <p:nvPr/>
        </p:nvSpPr>
        <p:spPr>
          <a:xfrm>
            <a:off x="0" y="1524000"/>
            <a:ext cx="9144000" cy="5181600"/>
          </a:xfrm>
          <a:prstGeom prst="rect">
            <a:avLst/>
          </a:prstGeom>
        </p:spPr>
        <p:txBody>
          <a:bodyPr vert="horz" lIns="91440" tIns="45720" rIns="91440" bIns="45720" rtlCol="0">
            <a:normAutofit lnSpcReduction="10000"/>
          </a:bodyPr>
          <a:lstStyle/>
          <a:p>
            <a:pPr lvl="1"/>
            <a:endParaRPr lang="en-US" sz="3200" dirty="0" smtClean="0">
              <a:solidFill>
                <a:schemeClr val="bg1"/>
              </a:solidFill>
              <a:latin typeface="Arial" pitchFamily="34" charset="0"/>
              <a:cs typeface="Arial" pitchFamily="34" charset="0"/>
            </a:endParaRPr>
          </a:p>
          <a:p>
            <a:pPr lvl="1">
              <a:buClr>
                <a:srgbClr val="C00000"/>
              </a:buClr>
            </a:pPr>
            <a:r>
              <a:rPr lang="en-US" sz="2800" i="1" dirty="0" smtClean="0">
                <a:solidFill>
                  <a:schemeClr val="bg1"/>
                </a:solidFill>
              </a:rPr>
              <a:t> </a:t>
            </a:r>
            <a:r>
              <a:rPr lang="en-US" sz="3200" i="1" dirty="0" smtClean="0">
                <a:solidFill>
                  <a:schemeClr val="bg1"/>
                </a:solidFill>
                <a:latin typeface="Arial" pitchFamily="34" charset="0"/>
                <a:cs typeface="Arial" pitchFamily="34" charset="0"/>
              </a:rPr>
              <a:t>Examples:</a:t>
            </a:r>
          </a:p>
          <a:p>
            <a:pPr lvl="1">
              <a:buClr>
                <a:srgbClr val="C00000"/>
              </a:buClr>
            </a:pPr>
            <a:endParaRPr lang="en-US" sz="3200" i="1" dirty="0" smtClean="0">
              <a:solidFill>
                <a:schemeClr val="bg1"/>
              </a:solidFill>
              <a:latin typeface="Arial" pitchFamily="34" charset="0"/>
              <a:cs typeface="Arial" pitchFamily="34" charset="0"/>
            </a:endParaRPr>
          </a:p>
          <a:p>
            <a:pPr lvl="1">
              <a:buClr>
                <a:srgbClr val="C00000"/>
              </a:buClr>
              <a:buFont typeface="Arial" pitchFamily="34" charset="0"/>
              <a:buChar char="•"/>
            </a:pPr>
            <a:r>
              <a:rPr lang="en-US" sz="3200" i="1" dirty="0" smtClean="0">
                <a:solidFill>
                  <a:schemeClr val="bg1"/>
                </a:solidFill>
                <a:latin typeface="Arial" pitchFamily="34" charset="0"/>
                <a:cs typeface="Arial" pitchFamily="34" charset="0"/>
              </a:rPr>
              <a:t> Students must keep current with all coursework and materials. </a:t>
            </a:r>
          </a:p>
          <a:p>
            <a:pPr lvl="1">
              <a:buClr>
                <a:srgbClr val="C00000"/>
              </a:buClr>
              <a:buFont typeface="Arial" pitchFamily="34" charset="0"/>
              <a:buChar char="•"/>
            </a:pPr>
            <a:endParaRPr lang="en-US" sz="3200" i="1" dirty="0" smtClean="0">
              <a:solidFill>
                <a:schemeClr val="bg1"/>
              </a:solidFill>
              <a:latin typeface="Arial" pitchFamily="34" charset="0"/>
              <a:cs typeface="Arial" pitchFamily="34" charset="0"/>
            </a:endParaRPr>
          </a:p>
          <a:p>
            <a:pPr lvl="1">
              <a:buClr>
                <a:srgbClr val="C00000"/>
              </a:buClr>
              <a:buFont typeface="Arial" pitchFamily="34" charset="0"/>
              <a:buChar char="•"/>
            </a:pPr>
            <a:r>
              <a:rPr lang="en-US" sz="3200" i="1" dirty="0" smtClean="0">
                <a:solidFill>
                  <a:schemeClr val="bg1"/>
                </a:solidFill>
                <a:latin typeface="Arial" pitchFamily="34" charset="0"/>
                <a:cs typeface="Arial" pitchFamily="34" charset="0"/>
              </a:rPr>
              <a:t> This is not a correspondence course. That means that there are specific due dates for assignments, quizzes and tests. You must watch the deadlines and submit your work on time. </a:t>
            </a:r>
          </a:p>
          <a:p>
            <a:pPr lvl="1">
              <a:buClr>
                <a:srgbClr val="C00000"/>
              </a:buClr>
              <a:buFont typeface="Arial" pitchFamily="34" charset="0"/>
              <a:buChar char="•"/>
            </a:pPr>
            <a:endParaRPr lang="en-US" sz="3200" i="1"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a:solidFill>
                  <a:srgbClr val="C00000"/>
                </a:solidFill>
                <a:latin typeface="Arial" pitchFamily="34" charset="0"/>
                <a:cs typeface="Arial" pitchFamily="34" charset="0"/>
              </a:rPr>
              <a:t>Good Practice Communicates High Expectations</a:t>
            </a:r>
          </a:p>
        </p:txBody>
      </p:sp>
      <p:sp>
        <p:nvSpPr>
          <p:cNvPr id="7" name="Content Placeholder 2"/>
          <p:cNvSpPr txBox="1">
            <a:spLocks/>
          </p:cNvSpPr>
          <p:nvPr/>
        </p:nvSpPr>
        <p:spPr>
          <a:xfrm>
            <a:off x="0" y="1524000"/>
            <a:ext cx="9144000" cy="5181600"/>
          </a:xfrm>
          <a:prstGeom prst="rect">
            <a:avLst/>
          </a:prstGeom>
        </p:spPr>
        <p:txBody>
          <a:bodyPr vert="horz" lIns="91440" tIns="45720" rIns="91440" bIns="45720" rtlCol="0">
            <a:normAutofit fontScale="92500" lnSpcReduction="10000"/>
          </a:bodyPr>
          <a:lstStyle/>
          <a:p>
            <a:pPr lvl="1"/>
            <a:endParaRPr lang="en-US" sz="3200" dirty="0" smtClean="0">
              <a:solidFill>
                <a:schemeClr val="bg1"/>
              </a:solidFill>
              <a:latin typeface="Arial" pitchFamily="34" charset="0"/>
              <a:cs typeface="Arial" pitchFamily="34" charset="0"/>
            </a:endParaRPr>
          </a:p>
          <a:p>
            <a:pPr lvl="1">
              <a:buClr>
                <a:srgbClr val="C00000"/>
              </a:buClr>
            </a:pPr>
            <a:r>
              <a:rPr lang="en-US" sz="2800" i="1" dirty="0" smtClean="0">
                <a:solidFill>
                  <a:schemeClr val="bg1"/>
                </a:solidFill>
              </a:rPr>
              <a:t> </a:t>
            </a:r>
            <a:r>
              <a:rPr lang="en-US" sz="3200" i="1" dirty="0" smtClean="0">
                <a:solidFill>
                  <a:schemeClr val="bg1"/>
                </a:solidFill>
                <a:latin typeface="Arial" pitchFamily="34" charset="0"/>
                <a:cs typeface="Arial" pitchFamily="34" charset="0"/>
              </a:rPr>
              <a:t>Examples:</a:t>
            </a:r>
          </a:p>
          <a:p>
            <a:pPr lvl="1">
              <a:buClr>
                <a:srgbClr val="C00000"/>
              </a:buClr>
            </a:pPr>
            <a:endParaRPr lang="en-US" sz="3200" i="1" dirty="0" smtClean="0">
              <a:solidFill>
                <a:schemeClr val="bg1"/>
              </a:solidFill>
              <a:latin typeface="Arial" pitchFamily="34" charset="0"/>
              <a:cs typeface="Arial" pitchFamily="34" charset="0"/>
            </a:endParaRPr>
          </a:p>
          <a:p>
            <a:pPr lvl="1">
              <a:buClr>
                <a:srgbClr val="C00000"/>
              </a:buClr>
              <a:buFont typeface="Arial" pitchFamily="34" charset="0"/>
              <a:buChar char="•"/>
            </a:pPr>
            <a:r>
              <a:rPr lang="en-US" sz="3200" i="1" dirty="0" smtClean="0">
                <a:solidFill>
                  <a:schemeClr val="bg1"/>
                </a:solidFill>
                <a:latin typeface="Arial" pitchFamily="34" charset="0"/>
                <a:cs typeface="Arial" pitchFamily="34" charset="0"/>
              </a:rPr>
              <a:t> How Much Time You Should Spend in Study for this Course?</a:t>
            </a:r>
            <a:br>
              <a:rPr lang="en-US" sz="3200" i="1" dirty="0" smtClean="0">
                <a:solidFill>
                  <a:schemeClr val="bg1"/>
                </a:solidFill>
                <a:latin typeface="Arial" pitchFamily="34" charset="0"/>
                <a:cs typeface="Arial" pitchFamily="34" charset="0"/>
              </a:rPr>
            </a:br>
            <a:r>
              <a:rPr lang="en-US" sz="3200" i="1" dirty="0" smtClean="0">
                <a:solidFill>
                  <a:schemeClr val="bg1"/>
                </a:solidFill>
                <a:latin typeface="Arial" pitchFamily="34" charset="0"/>
                <a:cs typeface="Arial" pitchFamily="34" charset="0"/>
              </a:rPr>
              <a:t>This is an entirely web-based course. We have no face-to-face class meetings, and you will complete your work asynchronously - which simply means that you may be working on it at different times than your colleagues. You can log in to the class to do your work at whatever time is convenient for you as long as you are meeting class deadlines.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a:solidFill>
                  <a:srgbClr val="C00000"/>
                </a:solidFill>
                <a:latin typeface="Arial" pitchFamily="34" charset="0"/>
                <a:cs typeface="Arial" pitchFamily="34" charset="0"/>
              </a:rPr>
              <a:t>Good Practice Communicates High Expectations</a:t>
            </a:r>
          </a:p>
        </p:txBody>
      </p:sp>
      <p:sp>
        <p:nvSpPr>
          <p:cNvPr id="7" name="Content Placeholder 2"/>
          <p:cNvSpPr txBox="1">
            <a:spLocks/>
          </p:cNvSpPr>
          <p:nvPr/>
        </p:nvSpPr>
        <p:spPr>
          <a:xfrm>
            <a:off x="0" y="1524000"/>
            <a:ext cx="9144000" cy="5181600"/>
          </a:xfrm>
          <a:prstGeom prst="rect">
            <a:avLst/>
          </a:prstGeom>
        </p:spPr>
        <p:txBody>
          <a:bodyPr vert="horz" lIns="91440" tIns="45720" rIns="91440" bIns="45720" rtlCol="0">
            <a:normAutofit fontScale="92500" lnSpcReduction="10000"/>
          </a:bodyPr>
          <a:lstStyle/>
          <a:p>
            <a:pPr lvl="1"/>
            <a:endParaRPr lang="en-US" sz="3200" dirty="0" smtClean="0">
              <a:solidFill>
                <a:schemeClr val="bg1"/>
              </a:solidFill>
              <a:latin typeface="Arial" pitchFamily="34" charset="0"/>
              <a:cs typeface="Arial" pitchFamily="34" charset="0"/>
            </a:endParaRPr>
          </a:p>
          <a:p>
            <a:pPr lvl="1">
              <a:buClr>
                <a:srgbClr val="C00000"/>
              </a:buClr>
            </a:pPr>
            <a:r>
              <a:rPr lang="en-US" sz="2800" i="1" dirty="0" smtClean="0">
                <a:solidFill>
                  <a:schemeClr val="bg1"/>
                </a:solidFill>
              </a:rPr>
              <a:t> </a:t>
            </a:r>
            <a:r>
              <a:rPr lang="en-US" sz="3200" i="1" dirty="0" smtClean="0">
                <a:solidFill>
                  <a:schemeClr val="bg1"/>
                </a:solidFill>
                <a:latin typeface="Arial" pitchFamily="34" charset="0"/>
                <a:cs typeface="Arial" pitchFamily="34" charset="0"/>
              </a:rPr>
              <a:t>Examples:</a:t>
            </a:r>
          </a:p>
          <a:p>
            <a:pPr lvl="1">
              <a:buClr>
                <a:srgbClr val="C00000"/>
              </a:buClr>
            </a:pPr>
            <a:endParaRPr lang="en-US" sz="3200" i="1" dirty="0" smtClean="0">
              <a:solidFill>
                <a:schemeClr val="bg1"/>
              </a:solidFill>
              <a:latin typeface="Arial" pitchFamily="34" charset="0"/>
              <a:cs typeface="Arial" pitchFamily="34" charset="0"/>
            </a:endParaRPr>
          </a:p>
          <a:p>
            <a:pPr lvl="1">
              <a:buClr>
                <a:srgbClr val="C00000"/>
              </a:buClr>
              <a:buFont typeface="Arial" pitchFamily="34" charset="0"/>
              <a:buChar char="•"/>
            </a:pPr>
            <a:r>
              <a:rPr lang="en-US" sz="3200" i="1" dirty="0" smtClean="0">
                <a:solidFill>
                  <a:schemeClr val="bg1"/>
                </a:solidFill>
                <a:latin typeface="Arial" pitchFamily="34" charset="0"/>
                <a:cs typeface="Arial" pitchFamily="34" charset="0"/>
              </a:rPr>
              <a:t> It is important to understand that this is not a self-paced class or an independent study. You will have weekly deadlines, and work must be submitted on time and will not be accepted late. You may not save up your assignments to complete in the last weeks or days of the semester. One critical part of this class is regular interaction with other students and with me, your instructor. </a:t>
            </a:r>
          </a:p>
          <a:p>
            <a:pPr lvl="1">
              <a:buClr>
                <a:srgbClr val="C00000"/>
              </a:buClr>
            </a:pPr>
            <a:endParaRPr lang="en-US" sz="3200" i="1"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a:solidFill>
                  <a:srgbClr val="C00000"/>
                </a:solidFill>
                <a:latin typeface="Arial" pitchFamily="34" charset="0"/>
                <a:cs typeface="Arial" pitchFamily="34" charset="0"/>
              </a:rPr>
              <a:t>Good Practice Communicates High Expectations</a:t>
            </a:r>
          </a:p>
        </p:txBody>
      </p:sp>
      <p:sp>
        <p:nvSpPr>
          <p:cNvPr id="7" name="Content Placeholder 2"/>
          <p:cNvSpPr txBox="1">
            <a:spLocks/>
          </p:cNvSpPr>
          <p:nvPr/>
        </p:nvSpPr>
        <p:spPr>
          <a:xfrm>
            <a:off x="0" y="1524000"/>
            <a:ext cx="9144000" cy="5181600"/>
          </a:xfrm>
          <a:prstGeom prst="rect">
            <a:avLst/>
          </a:prstGeom>
        </p:spPr>
        <p:txBody>
          <a:bodyPr vert="horz" lIns="91440" tIns="45720" rIns="91440" bIns="45720" rtlCol="0">
            <a:normAutofit fontScale="85000" lnSpcReduction="20000"/>
          </a:bodyPr>
          <a:lstStyle/>
          <a:p>
            <a:pPr lvl="1"/>
            <a:endParaRPr lang="en-US" sz="3200" dirty="0" smtClean="0">
              <a:solidFill>
                <a:schemeClr val="bg1"/>
              </a:solidFill>
              <a:latin typeface="Arial" pitchFamily="34" charset="0"/>
              <a:cs typeface="Arial" pitchFamily="34" charset="0"/>
            </a:endParaRPr>
          </a:p>
          <a:p>
            <a:pPr lvl="1">
              <a:buClr>
                <a:srgbClr val="C00000"/>
              </a:buClr>
            </a:pPr>
            <a:r>
              <a:rPr lang="en-US" sz="2800" i="1" dirty="0" smtClean="0">
                <a:solidFill>
                  <a:schemeClr val="bg1"/>
                </a:solidFill>
              </a:rPr>
              <a:t> </a:t>
            </a:r>
            <a:r>
              <a:rPr lang="en-US" sz="3200" i="1" dirty="0" smtClean="0">
                <a:solidFill>
                  <a:schemeClr val="bg1"/>
                </a:solidFill>
                <a:latin typeface="Arial" pitchFamily="34" charset="0"/>
                <a:cs typeface="Arial" pitchFamily="34" charset="0"/>
              </a:rPr>
              <a:t>Examples:</a:t>
            </a:r>
          </a:p>
          <a:p>
            <a:pPr lvl="1">
              <a:buClr>
                <a:srgbClr val="C00000"/>
              </a:buClr>
            </a:pPr>
            <a:endParaRPr lang="en-US" sz="3200" i="1" dirty="0" smtClean="0">
              <a:solidFill>
                <a:schemeClr val="bg1"/>
              </a:solidFill>
              <a:latin typeface="Arial" pitchFamily="34" charset="0"/>
              <a:cs typeface="Arial" pitchFamily="34" charset="0"/>
            </a:endParaRPr>
          </a:p>
          <a:p>
            <a:pPr lvl="1">
              <a:buClr>
                <a:srgbClr val="C00000"/>
              </a:buClr>
              <a:buFont typeface="Arial" pitchFamily="34" charset="0"/>
              <a:buChar char="•"/>
            </a:pPr>
            <a:r>
              <a:rPr lang="en-US" sz="3200" i="1" dirty="0" smtClean="0">
                <a:solidFill>
                  <a:schemeClr val="bg1"/>
                </a:solidFill>
                <a:latin typeface="Arial" pitchFamily="34" charset="0"/>
                <a:cs typeface="Arial" pitchFamily="34" charset="0"/>
              </a:rPr>
              <a:t> While thinking about your work schedule for this semester, you should plan to spend the same amount of time "in class" and out of class that you would in a traditional class - about three hours each week online interacting with classmates and reading course materials, doing assignments, etc. and about nine outside of class preparing assignments, reading your text, and researching. </a:t>
            </a:r>
          </a:p>
          <a:p>
            <a:pPr lvl="1">
              <a:buClr>
                <a:srgbClr val="C00000"/>
              </a:buClr>
              <a:buFont typeface="Arial" pitchFamily="34" charset="0"/>
              <a:buChar char="•"/>
            </a:pPr>
            <a:endParaRPr lang="en-US" sz="3200" i="1" dirty="0" smtClean="0">
              <a:solidFill>
                <a:schemeClr val="bg1"/>
              </a:solidFill>
              <a:latin typeface="Arial" pitchFamily="34" charset="0"/>
              <a:cs typeface="Arial" pitchFamily="34" charset="0"/>
            </a:endParaRPr>
          </a:p>
          <a:p>
            <a:pPr lvl="1">
              <a:buClr>
                <a:srgbClr val="C00000"/>
              </a:buClr>
              <a:buFont typeface="Arial" pitchFamily="34" charset="0"/>
              <a:buChar char="•"/>
            </a:pPr>
            <a:r>
              <a:rPr lang="en-US" sz="3200" i="1" dirty="0" smtClean="0">
                <a:solidFill>
                  <a:schemeClr val="bg1"/>
                </a:solidFill>
                <a:latin typeface="Arial" pitchFamily="34" charset="0"/>
                <a:cs typeface="Arial" pitchFamily="34" charset="0"/>
              </a:rPr>
              <a:t> Yes, you read that right - you should expect to spend about twelve hours a week working on this class. </a:t>
            </a:r>
            <a:br>
              <a:rPr lang="en-US" sz="3200" i="1" dirty="0" smtClean="0">
                <a:solidFill>
                  <a:schemeClr val="bg1"/>
                </a:solidFill>
                <a:latin typeface="Arial" pitchFamily="34" charset="0"/>
                <a:cs typeface="Arial" pitchFamily="34" charset="0"/>
              </a:rPr>
            </a:br>
            <a:endParaRPr lang="en-US" sz="3200" i="1"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smtClean="0">
                <a:solidFill>
                  <a:srgbClr val="C00000"/>
                </a:solidFill>
                <a:latin typeface="Arial" pitchFamily="34" charset="0"/>
                <a:cs typeface="Arial" pitchFamily="34" charset="0"/>
              </a:rPr>
              <a:t>Best Practices</a:t>
            </a:r>
            <a:endParaRPr lang="en-US" sz="4000" dirty="0">
              <a:solidFill>
                <a:srgbClr val="C00000"/>
              </a:solidFill>
              <a:latin typeface="Arial" pitchFamily="34" charset="0"/>
              <a:cs typeface="Arial" pitchFamily="34" charset="0"/>
            </a:endParaRPr>
          </a:p>
        </p:txBody>
      </p:sp>
      <p:sp>
        <p:nvSpPr>
          <p:cNvPr id="3" name="Subtitle 2"/>
          <p:cNvSpPr>
            <a:spLocks noGrp="1"/>
          </p:cNvSpPr>
          <p:nvPr>
            <p:ph type="subTitle" idx="1"/>
          </p:nvPr>
        </p:nvSpPr>
        <p:spPr>
          <a:xfrm>
            <a:off x="2971800" y="3810000"/>
            <a:ext cx="5791200" cy="1752600"/>
          </a:xfrm>
        </p:spPr>
        <p:txBody>
          <a:bodyPr>
            <a:normAutofit/>
          </a:bodyPr>
          <a:lstStyle/>
          <a:p>
            <a:pPr algn="r"/>
            <a:endParaRPr lang="en-US" dirty="0" smtClean="0">
              <a:solidFill>
                <a:srgbClr val="C00000"/>
              </a:solidFill>
              <a:latin typeface="Arial" pitchFamily="34" charset="0"/>
              <a:cs typeface="Arial" pitchFamily="34" charset="0"/>
            </a:endParaRPr>
          </a:p>
          <a:p>
            <a:pPr algn="l"/>
            <a:endParaRPr lang="en-US" dirty="0">
              <a:solidFill>
                <a:schemeClr val="bg1"/>
              </a:solidFill>
              <a:latin typeface="Arial" pitchFamily="34" charset="0"/>
              <a:cs typeface="Arial" pitchFamily="34" charset="0"/>
            </a:endParaRPr>
          </a:p>
        </p:txBody>
      </p:sp>
      <p:sp>
        <p:nvSpPr>
          <p:cNvPr id="7" name="Content Placeholder 2"/>
          <p:cNvSpPr txBox="1">
            <a:spLocks/>
          </p:cNvSpPr>
          <p:nvPr/>
        </p:nvSpPr>
        <p:spPr>
          <a:xfrm>
            <a:off x="152400" y="1219200"/>
            <a:ext cx="8763000" cy="5334000"/>
          </a:xfrm>
          <a:prstGeom prst="rect">
            <a:avLst/>
          </a:prstGeom>
        </p:spPr>
        <p:txBody>
          <a:bodyPr vert="horz" lIns="91440" tIns="45720" rIns="91440" bIns="45720" rtlCol="0">
            <a:normAutofit/>
          </a:bodyPr>
          <a:lstStyle/>
          <a:p>
            <a:pPr algn="ctr">
              <a:lnSpc>
                <a:spcPct val="150000"/>
              </a:lnSpc>
              <a:buClr>
                <a:srgbClr val="C00000"/>
              </a:buClr>
              <a:buFont typeface="Arial" pitchFamily="34" charset="0"/>
              <a:buChar char="•"/>
            </a:pPr>
            <a:r>
              <a:rPr kumimoji="0" lang="en-US" sz="3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Good practice encourages</a:t>
            </a:r>
            <a:r>
              <a:rPr kumimoji="0" lang="en-US" sz="3600" b="0" i="0" u="none" strike="noStrike" kern="1200" cap="none" spc="0" normalizeH="0" noProof="0" dirty="0" smtClean="0">
                <a:ln>
                  <a:noFill/>
                </a:ln>
                <a:solidFill>
                  <a:schemeClr val="bg1"/>
                </a:solidFill>
                <a:effectLst/>
                <a:uLnTx/>
                <a:uFillTx/>
                <a:latin typeface="Arial" pitchFamily="34" charset="0"/>
                <a:ea typeface="+mn-ea"/>
                <a:cs typeface="Arial" pitchFamily="34" charset="0"/>
              </a:rPr>
              <a:t> student-student cooperation</a:t>
            </a:r>
          </a:p>
          <a:p>
            <a:pPr algn="ctr">
              <a:lnSpc>
                <a:spcPct val="150000"/>
              </a:lnSpc>
              <a:buClr>
                <a:srgbClr val="C00000"/>
              </a:buClr>
              <a:buFont typeface="Arial" pitchFamily="34" charset="0"/>
              <a:buChar char="•"/>
            </a:pPr>
            <a:r>
              <a:rPr lang="en-US" sz="3600" baseline="0" dirty="0" smtClean="0">
                <a:solidFill>
                  <a:schemeClr val="bg1"/>
                </a:solidFill>
                <a:latin typeface="Arial" pitchFamily="34" charset="0"/>
                <a:cs typeface="Arial" pitchFamily="34" charset="0"/>
              </a:rPr>
              <a:t> Good</a:t>
            </a:r>
            <a:r>
              <a:rPr lang="en-US" sz="3600" dirty="0" smtClean="0">
                <a:solidFill>
                  <a:schemeClr val="bg1"/>
                </a:solidFill>
                <a:latin typeface="Arial" pitchFamily="34" charset="0"/>
                <a:cs typeface="Arial" pitchFamily="34" charset="0"/>
              </a:rPr>
              <a:t> practice encourages active learning</a:t>
            </a:r>
          </a:p>
          <a:p>
            <a:pPr algn="ctr">
              <a:lnSpc>
                <a:spcPct val="150000"/>
              </a:lnSpc>
              <a:buClr>
                <a:srgbClr val="C00000"/>
              </a:buClr>
              <a:buFont typeface="Arial" pitchFamily="34" charset="0"/>
              <a:buChar char="•"/>
            </a:pPr>
            <a:r>
              <a:rPr kumimoji="0" lang="en-US" sz="3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Good practice respects diverse talents and ways of learning</a:t>
            </a:r>
            <a:endParaRPr kumimoji="0" lang="en-US" sz="36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a:solidFill>
                  <a:srgbClr val="C00000"/>
                </a:solidFill>
                <a:latin typeface="Arial" pitchFamily="34" charset="0"/>
                <a:cs typeface="Arial" pitchFamily="34" charset="0"/>
              </a:rPr>
              <a:t>Good Practice Communicates High Expectations</a:t>
            </a:r>
          </a:p>
        </p:txBody>
      </p:sp>
      <p:sp>
        <p:nvSpPr>
          <p:cNvPr id="7" name="Content Placeholder 2"/>
          <p:cNvSpPr txBox="1">
            <a:spLocks/>
          </p:cNvSpPr>
          <p:nvPr/>
        </p:nvSpPr>
        <p:spPr>
          <a:xfrm>
            <a:off x="0" y="1524000"/>
            <a:ext cx="9144000" cy="5181600"/>
          </a:xfrm>
          <a:prstGeom prst="rect">
            <a:avLst/>
          </a:prstGeom>
        </p:spPr>
        <p:txBody>
          <a:bodyPr vert="horz" lIns="91440" tIns="45720" rIns="91440" bIns="45720" rtlCol="0">
            <a:normAutofit/>
          </a:bodyPr>
          <a:lstStyle/>
          <a:p>
            <a:pPr lvl="1"/>
            <a:endParaRPr lang="en-US" sz="3200" dirty="0" smtClean="0">
              <a:solidFill>
                <a:schemeClr val="bg1"/>
              </a:solidFill>
              <a:latin typeface="Arial" pitchFamily="34" charset="0"/>
              <a:cs typeface="Arial" pitchFamily="34" charset="0"/>
            </a:endParaRPr>
          </a:p>
          <a:p>
            <a:pPr lvl="1">
              <a:buClr>
                <a:srgbClr val="C00000"/>
              </a:buClr>
            </a:pPr>
            <a:r>
              <a:rPr lang="en-US" sz="2800" i="1" dirty="0" smtClean="0">
                <a:solidFill>
                  <a:schemeClr val="bg1"/>
                </a:solidFill>
              </a:rPr>
              <a:t> </a:t>
            </a:r>
            <a:r>
              <a:rPr lang="en-US" sz="3200" i="1" dirty="0" smtClean="0">
                <a:solidFill>
                  <a:schemeClr val="bg1"/>
                </a:solidFill>
                <a:latin typeface="Arial" pitchFamily="34" charset="0"/>
                <a:cs typeface="Arial" pitchFamily="34" charset="0"/>
              </a:rPr>
              <a:t>Examples:</a:t>
            </a:r>
          </a:p>
          <a:p>
            <a:pPr lvl="1">
              <a:buClr>
                <a:srgbClr val="C00000"/>
              </a:buClr>
            </a:pPr>
            <a:endParaRPr lang="en-US" sz="3200" i="1" dirty="0" smtClean="0">
              <a:solidFill>
                <a:schemeClr val="bg1"/>
              </a:solidFill>
              <a:latin typeface="Arial" pitchFamily="34" charset="0"/>
              <a:cs typeface="Arial" pitchFamily="34" charset="0"/>
            </a:endParaRPr>
          </a:p>
          <a:p>
            <a:pPr lvl="1">
              <a:buClr>
                <a:srgbClr val="C00000"/>
              </a:buClr>
              <a:buFont typeface="Arial" pitchFamily="34" charset="0"/>
              <a:buChar char="•"/>
            </a:pPr>
            <a:endParaRPr lang="en-US" sz="3200" i="1" dirty="0" smtClean="0">
              <a:solidFill>
                <a:schemeClr val="bg1"/>
              </a:solidFill>
              <a:latin typeface="Arial" pitchFamily="34" charset="0"/>
              <a:cs typeface="Arial" pitchFamily="34" charset="0"/>
            </a:endParaRPr>
          </a:p>
          <a:p>
            <a:pPr lvl="1">
              <a:buClr>
                <a:srgbClr val="C00000"/>
              </a:buClr>
              <a:buFont typeface="Arial" pitchFamily="34" charset="0"/>
              <a:buChar char="•"/>
            </a:pPr>
            <a:r>
              <a:rPr lang="en-US" sz="3200" i="1" dirty="0" smtClean="0">
                <a:solidFill>
                  <a:schemeClr val="bg1"/>
                </a:solidFill>
                <a:latin typeface="Arial" pitchFamily="34" charset="0"/>
                <a:cs typeface="Arial" pitchFamily="34" charset="0"/>
              </a:rPr>
              <a:t> For this online class, each assignment will contain specific instructions on how it is to be submitted. It is important that the specific instructions are followed for each assignment in order to correctly submit assignments. </a:t>
            </a:r>
          </a:p>
          <a:p>
            <a:pPr lvl="1">
              <a:buClr>
                <a:srgbClr val="C00000"/>
              </a:buClr>
              <a:buFont typeface="Arial" pitchFamily="34" charset="0"/>
              <a:buChar char="•"/>
            </a:pPr>
            <a:endParaRPr lang="en-US" sz="3200" i="1" dirty="0" smtClean="0">
              <a:solidFill>
                <a:schemeClr val="bg1"/>
              </a:solidFill>
              <a:latin typeface="Arial" pitchFamily="34" charset="0"/>
              <a:cs typeface="Arial" pitchFamily="34" charset="0"/>
            </a:endParaRPr>
          </a:p>
          <a:p>
            <a:pPr lvl="1">
              <a:lnSpc>
                <a:spcPct val="170000"/>
              </a:lnSpc>
              <a:buClr>
                <a:srgbClr val="C00000"/>
              </a:buClr>
              <a:buFont typeface="Arial" pitchFamily="34" charset="0"/>
              <a:buChar char="•"/>
            </a:pPr>
            <a:endParaRPr lang="en-US" sz="3200" i="1"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a:solidFill>
                  <a:srgbClr val="C00000"/>
                </a:solidFill>
                <a:latin typeface="Arial" pitchFamily="34" charset="0"/>
                <a:cs typeface="Arial" pitchFamily="34" charset="0"/>
              </a:rPr>
              <a:t>Good Practice Communicates High Expectations</a:t>
            </a:r>
          </a:p>
        </p:txBody>
      </p:sp>
      <p:sp>
        <p:nvSpPr>
          <p:cNvPr id="7" name="Content Placeholder 2"/>
          <p:cNvSpPr txBox="1">
            <a:spLocks/>
          </p:cNvSpPr>
          <p:nvPr/>
        </p:nvSpPr>
        <p:spPr>
          <a:xfrm>
            <a:off x="0" y="1524000"/>
            <a:ext cx="9144000" cy="5181600"/>
          </a:xfrm>
          <a:prstGeom prst="rect">
            <a:avLst/>
          </a:prstGeom>
        </p:spPr>
        <p:txBody>
          <a:bodyPr vert="horz" lIns="91440" tIns="45720" rIns="91440" bIns="45720" rtlCol="0">
            <a:normAutofit/>
          </a:bodyPr>
          <a:lstStyle/>
          <a:p>
            <a:pPr lvl="1"/>
            <a:endParaRPr lang="en-US" sz="3200" dirty="0" smtClean="0">
              <a:solidFill>
                <a:schemeClr val="bg1"/>
              </a:solidFill>
              <a:latin typeface="Arial" pitchFamily="34" charset="0"/>
              <a:cs typeface="Arial" pitchFamily="34" charset="0"/>
            </a:endParaRPr>
          </a:p>
          <a:p>
            <a:pPr lvl="1">
              <a:buClr>
                <a:srgbClr val="C00000"/>
              </a:buClr>
            </a:pPr>
            <a:r>
              <a:rPr lang="en-US" sz="2800" i="1" dirty="0" smtClean="0">
                <a:solidFill>
                  <a:schemeClr val="bg1"/>
                </a:solidFill>
              </a:rPr>
              <a:t> </a:t>
            </a:r>
            <a:r>
              <a:rPr lang="en-US" sz="3200" i="1" dirty="0" smtClean="0">
                <a:solidFill>
                  <a:schemeClr val="bg1"/>
                </a:solidFill>
                <a:latin typeface="Arial" pitchFamily="34" charset="0"/>
                <a:cs typeface="Arial" pitchFamily="34" charset="0"/>
              </a:rPr>
              <a:t>Examples:</a:t>
            </a:r>
          </a:p>
          <a:p>
            <a:pPr lvl="1">
              <a:buClr>
                <a:srgbClr val="C00000"/>
              </a:buClr>
            </a:pPr>
            <a:endParaRPr lang="en-US" sz="3200" i="1" dirty="0" smtClean="0">
              <a:solidFill>
                <a:schemeClr val="bg1"/>
              </a:solidFill>
              <a:latin typeface="Arial" pitchFamily="34" charset="0"/>
              <a:cs typeface="Arial" pitchFamily="34" charset="0"/>
            </a:endParaRPr>
          </a:p>
          <a:p>
            <a:pPr lvl="1">
              <a:lnSpc>
                <a:spcPct val="110000"/>
              </a:lnSpc>
              <a:buClr>
                <a:srgbClr val="C00000"/>
              </a:buClr>
              <a:buFont typeface="Arial" pitchFamily="34" charset="0"/>
              <a:buChar char="•"/>
            </a:pPr>
            <a:r>
              <a:rPr lang="en-US" sz="3200" i="1" dirty="0" smtClean="0">
                <a:solidFill>
                  <a:schemeClr val="bg1"/>
                </a:solidFill>
                <a:latin typeface="Arial" pitchFamily="34" charset="0"/>
                <a:cs typeface="Arial" pitchFamily="34" charset="0"/>
              </a:rPr>
              <a:t> Assignments, tests and quizzes are to be submitted electronically, and are due by 11:59 PM of the posted due date. </a:t>
            </a:r>
          </a:p>
          <a:p>
            <a:pPr lvl="1">
              <a:buClr>
                <a:srgbClr val="C00000"/>
              </a:buClr>
              <a:buFont typeface="Arial" pitchFamily="34" charset="0"/>
              <a:buChar char="•"/>
            </a:pPr>
            <a:endParaRPr lang="en-US" sz="3200" i="1" dirty="0" smtClean="0">
              <a:solidFill>
                <a:schemeClr val="bg1"/>
              </a:solidFill>
              <a:latin typeface="Arial" pitchFamily="34" charset="0"/>
              <a:cs typeface="Arial" pitchFamily="34" charset="0"/>
            </a:endParaRPr>
          </a:p>
          <a:p>
            <a:pPr lvl="1">
              <a:buClr>
                <a:srgbClr val="C00000"/>
              </a:buClr>
              <a:buFont typeface="Arial" pitchFamily="34" charset="0"/>
              <a:buChar char="•"/>
            </a:pPr>
            <a:r>
              <a:rPr lang="en-US" sz="3200" i="1" dirty="0" smtClean="0">
                <a:solidFill>
                  <a:schemeClr val="bg1"/>
                </a:solidFill>
                <a:latin typeface="Arial" pitchFamily="34" charset="0"/>
                <a:cs typeface="Arial" pitchFamily="34" charset="0"/>
              </a:rPr>
              <a:t> Late assignments, quizzes or tests will not be accepted.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Emphasizes Time on Task</a:t>
            </a:r>
            <a:endParaRPr lang="en-US" sz="4000" dirty="0">
              <a:solidFill>
                <a:srgbClr val="C00000"/>
              </a:solidFill>
              <a:latin typeface="Arial" pitchFamily="34" charset="0"/>
              <a:cs typeface="Arial" pitchFamily="34" charset="0"/>
            </a:endParaRPr>
          </a:p>
        </p:txBody>
      </p:sp>
      <p:pic>
        <p:nvPicPr>
          <p:cNvPr id="1026" name="Picture 2" descr="C:\Documents and Settings\DepTech\Local Settings\Temporary Internet Files\Content.IE5\BKYMSZIO\MP900382676[1].jpg"/>
          <p:cNvPicPr>
            <a:picLocks noChangeAspect="1" noChangeArrowheads="1"/>
          </p:cNvPicPr>
          <p:nvPr/>
        </p:nvPicPr>
        <p:blipFill>
          <a:blip r:embed="rId2" cstate="print"/>
          <a:srcRect/>
          <a:stretch>
            <a:fillRect/>
          </a:stretch>
        </p:blipFill>
        <p:spPr bwMode="auto">
          <a:xfrm>
            <a:off x="2895600" y="1752600"/>
            <a:ext cx="3505200" cy="490728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smtClean="0">
                <a:solidFill>
                  <a:srgbClr val="C00000"/>
                </a:solidFill>
                <a:latin typeface="Arial" pitchFamily="34" charset="0"/>
                <a:cs typeface="Arial" pitchFamily="34" charset="0"/>
              </a:rPr>
              <a:t>Course Navigation</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304800" y="1981200"/>
            <a:ext cx="8610600" cy="4572000"/>
          </a:xfrm>
          <a:prstGeom prst="rect">
            <a:avLst/>
          </a:prstGeom>
        </p:spPr>
        <p:txBody>
          <a:bodyPr vert="horz" lIns="91440" tIns="45720" rIns="91440" bIns="45720" rtlCol="0">
            <a:normAutofit/>
          </a:bodyPr>
          <a:lstStyle/>
          <a:p>
            <a:pPr marL="0" lvl="1">
              <a:lnSpc>
                <a:spcPct val="150000"/>
              </a:lnSpc>
              <a:buClr>
                <a:srgbClr val="C00000"/>
              </a:buClr>
              <a:buFont typeface="Arial" pitchFamily="34" charset="0"/>
              <a:buChar char="•"/>
            </a:pPr>
            <a:r>
              <a:rPr lang="en-US" sz="3200" dirty="0">
                <a:solidFill>
                  <a:schemeClr val="bg1"/>
                </a:solidFill>
                <a:latin typeface="Arial" pitchFamily="34" charset="0"/>
                <a:cs typeface="Arial" pitchFamily="34" charset="0"/>
              </a:rPr>
              <a:t> Easy Navigation/User </a:t>
            </a:r>
            <a:r>
              <a:rPr lang="en-US" sz="3200" dirty="0" smtClean="0">
                <a:solidFill>
                  <a:schemeClr val="bg1"/>
                </a:solidFill>
                <a:latin typeface="Arial" pitchFamily="34" charset="0"/>
                <a:cs typeface="Arial" pitchFamily="34" charset="0"/>
              </a:rPr>
              <a:t>Friendly</a:t>
            </a:r>
          </a:p>
          <a:p>
            <a:pPr marL="0" lvl="1">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Logical, Intuitive, Consistent </a:t>
            </a:r>
          </a:p>
          <a:p>
            <a:pPr marL="0" lvl="1">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Meet the Needs of the Course</a:t>
            </a:r>
          </a:p>
          <a:p>
            <a:pPr marL="0" lvl="1">
              <a:lnSpc>
                <a:spcPct val="150000"/>
              </a:lnSpc>
              <a:buClr>
                <a:srgbClr val="C00000"/>
              </a:buClr>
              <a:buFont typeface="Arial" pitchFamily="34" charset="0"/>
              <a:buChar char="•"/>
            </a:pPr>
            <a:r>
              <a:rPr lang="en-US" sz="3200" dirty="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Weekly Modules</a:t>
            </a: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Emphasizes Time on Task</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838200" y="1752600"/>
            <a:ext cx="7924800" cy="4876800"/>
          </a:xfrm>
          <a:prstGeom prst="rect">
            <a:avLst/>
          </a:prstGeom>
        </p:spPr>
        <p:txBody>
          <a:bodyPr vert="horz" lIns="91440" tIns="45720" rIns="91440" bIns="45720" rtlCol="0">
            <a:normAutofit fontScale="62500" lnSpcReduction="20000"/>
          </a:bodyPr>
          <a:lstStyle/>
          <a:p>
            <a:pPr marL="0" lvl="1">
              <a:buClr>
                <a:srgbClr val="C00000"/>
              </a:buClr>
              <a:buFont typeface="Arial" pitchFamily="34" charset="0"/>
              <a:buChar char="•"/>
            </a:pPr>
            <a:r>
              <a:rPr lang="en-US" sz="4500" dirty="0">
                <a:solidFill>
                  <a:schemeClr val="bg1"/>
                </a:solidFill>
                <a:latin typeface="Arial" pitchFamily="34" charset="0"/>
                <a:cs typeface="Arial" pitchFamily="34" charset="0"/>
              </a:rPr>
              <a:t> </a:t>
            </a:r>
            <a:r>
              <a:rPr lang="en-US" sz="4500" dirty="0" smtClean="0">
                <a:solidFill>
                  <a:schemeClr val="bg1"/>
                </a:solidFill>
                <a:latin typeface="Arial" pitchFamily="34" charset="0"/>
                <a:cs typeface="Arial" pitchFamily="34" charset="0"/>
              </a:rPr>
              <a:t> Course Menu</a:t>
            </a:r>
          </a:p>
          <a:p>
            <a:pPr marL="0" lvl="1">
              <a:buClr>
                <a:srgbClr val="C00000"/>
              </a:buClr>
              <a:buFont typeface="Arial" pitchFamily="34" charset="0"/>
              <a:buChar char="•"/>
            </a:pPr>
            <a:endParaRPr lang="en-US" sz="4500" dirty="0" smtClean="0">
              <a:solidFill>
                <a:schemeClr val="bg1"/>
              </a:solidFill>
              <a:latin typeface="Arial" pitchFamily="34" charset="0"/>
              <a:cs typeface="Arial" pitchFamily="34" charset="0"/>
            </a:endParaRPr>
          </a:p>
          <a:p>
            <a:pPr marL="457200" lvl="2">
              <a:buClr>
                <a:srgbClr val="C00000"/>
              </a:buClr>
              <a:buFont typeface="Arial" pitchFamily="34" charset="0"/>
              <a:buChar char="•"/>
            </a:pPr>
            <a:r>
              <a:rPr lang="en-US" sz="4500" dirty="0" smtClean="0">
                <a:solidFill>
                  <a:schemeClr val="bg1"/>
                </a:solidFill>
                <a:latin typeface="Arial" pitchFamily="34" charset="0"/>
                <a:cs typeface="Arial" pitchFamily="34" charset="0"/>
              </a:rPr>
              <a:t> Start Here/Read This First</a:t>
            </a:r>
          </a:p>
          <a:p>
            <a:pPr marL="457200" lvl="2">
              <a:buClr>
                <a:srgbClr val="C00000"/>
              </a:buClr>
            </a:pPr>
            <a:endParaRPr lang="en-US" sz="4500" dirty="0" smtClean="0">
              <a:solidFill>
                <a:schemeClr val="bg1"/>
              </a:solidFill>
              <a:latin typeface="Arial" pitchFamily="34" charset="0"/>
              <a:cs typeface="Arial" pitchFamily="34" charset="0"/>
            </a:endParaRPr>
          </a:p>
          <a:p>
            <a:pPr marL="457200" lvl="2">
              <a:buClr>
                <a:srgbClr val="C00000"/>
              </a:buClr>
              <a:buFont typeface="Arial" pitchFamily="34" charset="0"/>
              <a:buChar char="•"/>
            </a:pPr>
            <a:r>
              <a:rPr lang="en-US" sz="4500" dirty="0" smtClean="0">
                <a:solidFill>
                  <a:schemeClr val="bg1"/>
                </a:solidFill>
                <a:latin typeface="Arial" pitchFamily="34" charset="0"/>
                <a:cs typeface="Arial" pitchFamily="34" charset="0"/>
              </a:rPr>
              <a:t> Course Information</a:t>
            </a:r>
          </a:p>
          <a:p>
            <a:pPr marL="914400" lvl="3">
              <a:buClr>
                <a:srgbClr val="C00000"/>
              </a:buClr>
              <a:buFont typeface="Arial" pitchFamily="34" charset="0"/>
              <a:buChar char="•"/>
            </a:pPr>
            <a:r>
              <a:rPr lang="en-US" sz="4500" dirty="0" smtClean="0">
                <a:solidFill>
                  <a:schemeClr val="bg1"/>
                </a:solidFill>
                <a:latin typeface="Arial" pitchFamily="34" charset="0"/>
                <a:cs typeface="Arial" pitchFamily="34" charset="0"/>
              </a:rPr>
              <a:t> Syllabus</a:t>
            </a:r>
          </a:p>
          <a:p>
            <a:pPr marL="914400" lvl="3">
              <a:buClr>
                <a:srgbClr val="C00000"/>
              </a:buClr>
              <a:buFont typeface="Arial" pitchFamily="34" charset="0"/>
              <a:buChar char="•"/>
            </a:pPr>
            <a:r>
              <a:rPr lang="en-US" sz="4500" dirty="0" smtClean="0">
                <a:solidFill>
                  <a:schemeClr val="bg1"/>
                </a:solidFill>
                <a:latin typeface="Arial" pitchFamily="34" charset="0"/>
                <a:cs typeface="Arial" pitchFamily="34" charset="0"/>
              </a:rPr>
              <a:t> Schedule</a:t>
            </a:r>
          </a:p>
          <a:p>
            <a:pPr marL="914400" lvl="3">
              <a:buClr>
                <a:srgbClr val="C00000"/>
              </a:buClr>
            </a:pPr>
            <a:endParaRPr lang="en-US" sz="4500" dirty="0" smtClean="0">
              <a:solidFill>
                <a:schemeClr val="bg1"/>
              </a:solidFill>
              <a:latin typeface="Arial" pitchFamily="34" charset="0"/>
              <a:cs typeface="Arial" pitchFamily="34" charset="0"/>
            </a:endParaRPr>
          </a:p>
          <a:p>
            <a:pPr marL="457200" lvl="2">
              <a:buClr>
                <a:srgbClr val="C00000"/>
              </a:buClr>
              <a:buFont typeface="Arial" pitchFamily="34" charset="0"/>
              <a:buChar char="•"/>
            </a:pPr>
            <a:r>
              <a:rPr lang="en-US" sz="4500" dirty="0" smtClean="0">
                <a:solidFill>
                  <a:schemeClr val="bg1"/>
                </a:solidFill>
                <a:latin typeface="Arial" pitchFamily="34" charset="0"/>
                <a:cs typeface="Arial" pitchFamily="34" charset="0"/>
              </a:rPr>
              <a:t> Meet Your Professor</a:t>
            </a:r>
          </a:p>
          <a:p>
            <a:pPr marL="457200" lvl="2">
              <a:buClr>
                <a:srgbClr val="C00000"/>
              </a:buClr>
              <a:buFont typeface="Arial" pitchFamily="34" charset="0"/>
              <a:buChar char="•"/>
            </a:pPr>
            <a:endParaRPr lang="en-US" sz="4500" dirty="0" smtClean="0">
              <a:solidFill>
                <a:schemeClr val="bg1"/>
              </a:solidFill>
              <a:latin typeface="Arial" pitchFamily="34" charset="0"/>
              <a:cs typeface="Arial" pitchFamily="34" charset="0"/>
            </a:endParaRPr>
          </a:p>
          <a:p>
            <a:pPr marL="457200" lvl="2">
              <a:buClr>
                <a:srgbClr val="C00000"/>
              </a:buClr>
              <a:buFont typeface="Arial" pitchFamily="34" charset="0"/>
              <a:buChar char="•"/>
            </a:pPr>
            <a:r>
              <a:rPr lang="en-US" sz="4500" dirty="0" smtClean="0">
                <a:solidFill>
                  <a:schemeClr val="bg1"/>
                </a:solidFill>
                <a:latin typeface="Arial" pitchFamily="34" charset="0"/>
                <a:cs typeface="Arial" pitchFamily="34" charset="0"/>
              </a:rPr>
              <a:t> Weekly Modules</a:t>
            </a:r>
          </a:p>
          <a:p>
            <a:pPr marL="457200" lvl="2">
              <a:buClr>
                <a:srgbClr val="C00000"/>
              </a:buClr>
              <a:buFont typeface="Arial" pitchFamily="34" charset="0"/>
              <a:buChar char="•"/>
            </a:pPr>
            <a:endParaRPr lang="en-US" sz="4500" dirty="0" smtClean="0">
              <a:solidFill>
                <a:schemeClr val="bg1"/>
              </a:solidFill>
              <a:latin typeface="Arial" pitchFamily="34" charset="0"/>
              <a:cs typeface="Arial" pitchFamily="34" charset="0"/>
            </a:endParaRPr>
          </a:p>
          <a:p>
            <a:pPr marL="457200" lvl="2">
              <a:buClr>
                <a:srgbClr val="C00000"/>
              </a:buClr>
              <a:buFont typeface="Arial" pitchFamily="34" charset="0"/>
              <a:buChar char="•"/>
            </a:pPr>
            <a:r>
              <a:rPr lang="en-US" sz="4500" dirty="0" smtClean="0">
                <a:solidFill>
                  <a:schemeClr val="bg1"/>
                </a:solidFill>
                <a:latin typeface="Arial" pitchFamily="34" charset="0"/>
                <a:cs typeface="Arial" pitchFamily="34" charset="0"/>
              </a:rPr>
              <a:t> Discussions </a:t>
            </a:r>
          </a:p>
          <a:p>
            <a:pPr marL="457200" lvl="2">
              <a:buClr>
                <a:srgbClr val="C00000"/>
              </a:buClr>
              <a:buFont typeface="Arial" pitchFamily="34" charset="0"/>
              <a:buChar char="•"/>
            </a:pPr>
            <a:endParaRPr lang="en-US" sz="3200" dirty="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Emphasizes Time on Task</a:t>
            </a:r>
            <a:endParaRPr lang="en-US" sz="4000" dirty="0">
              <a:solidFill>
                <a:srgbClr val="C00000"/>
              </a:solidFill>
              <a:latin typeface="Arial" pitchFamily="34" charset="0"/>
              <a:cs typeface="Arial" pitchFamily="34" charset="0"/>
            </a:endParaRPr>
          </a:p>
        </p:txBody>
      </p:sp>
      <p:sp>
        <p:nvSpPr>
          <p:cNvPr id="9" name="TextBox 8"/>
          <p:cNvSpPr txBox="1"/>
          <p:nvPr/>
        </p:nvSpPr>
        <p:spPr>
          <a:xfrm rot="912964">
            <a:off x="7144564" y="2173533"/>
            <a:ext cx="1287293" cy="523220"/>
          </a:xfrm>
          <a:prstGeom prst="rect">
            <a:avLst/>
          </a:prstGeom>
          <a:noFill/>
        </p:spPr>
        <p:txBody>
          <a:bodyPr wrap="square" rtlCol="0">
            <a:spAutoFit/>
          </a:bodyPr>
          <a:lstStyle/>
          <a:p>
            <a:pPr algn="ctr"/>
            <a:r>
              <a:rPr lang="en-US" sz="1400" b="1" dirty="0" smtClean="0">
                <a:latin typeface="Arial" pitchFamily="34" charset="0"/>
                <a:cs typeface="Arial" pitchFamily="34" charset="0"/>
              </a:rPr>
              <a:t>Time on Task</a:t>
            </a:r>
            <a:endParaRPr lang="en-US" sz="1400" b="1" dirty="0">
              <a:latin typeface="Arial" pitchFamily="34" charset="0"/>
              <a:cs typeface="Arial" pitchFamily="34" charset="0"/>
            </a:endParaRPr>
          </a:p>
        </p:txBody>
      </p:sp>
      <p:pic>
        <p:nvPicPr>
          <p:cNvPr id="28675" name="Picture 3"/>
          <p:cNvPicPr>
            <a:picLocks noChangeAspect="1" noChangeArrowheads="1"/>
          </p:cNvPicPr>
          <p:nvPr/>
        </p:nvPicPr>
        <p:blipFill>
          <a:blip r:embed="rId2" cstate="print"/>
          <a:srcRect t="14573"/>
          <a:stretch>
            <a:fillRect/>
          </a:stretch>
        </p:blipFill>
        <p:spPr bwMode="auto">
          <a:xfrm>
            <a:off x="1143000" y="1524000"/>
            <a:ext cx="2451348" cy="4706062"/>
          </a:xfrm>
          <a:prstGeom prst="rect">
            <a:avLst/>
          </a:prstGeom>
          <a:noFill/>
          <a:ln w="9525">
            <a:noFill/>
            <a:miter lim="800000"/>
            <a:headEnd/>
            <a:tailEnd/>
          </a:ln>
        </p:spPr>
      </p:pic>
      <p:pic>
        <p:nvPicPr>
          <p:cNvPr id="7" name="Picture 6" descr="Menu.jpg"/>
          <p:cNvPicPr>
            <a:picLocks noChangeAspect="1"/>
          </p:cNvPicPr>
          <p:nvPr/>
        </p:nvPicPr>
        <p:blipFill>
          <a:blip r:embed="rId3" cstate="print"/>
          <a:stretch>
            <a:fillRect/>
          </a:stretch>
        </p:blipFill>
        <p:spPr>
          <a:xfrm>
            <a:off x="5029200" y="1524000"/>
            <a:ext cx="3095626" cy="46482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Emphasizes Time on Task</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685800" y="1524000"/>
            <a:ext cx="7924800" cy="2819400"/>
          </a:xfrm>
          <a:prstGeom prst="rect">
            <a:avLst/>
          </a:prstGeom>
        </p:spPr>
        <p:txBody>
          <a:bodyPr vert="horz" lIns="91440" tIns="45720" rIns="91440" bIns="45720" rtlCol="0">
            <a:normAutofit/>
          </a:bodyPr>
          <a:lstStyle/>
          <a:p>
            <a:pPr marL="0" lvl="1">
              <a:lnSpc>
                <a:spcPct val="150000"/>
              </a:lnSpc>
              <a:buClr>
                <a:srgbClr val="C00000"/>
              </a:buClr>
              <a:buFont typeface="Arial" pitchFamily="34" charset="0"/>
              <a:buChar char="•"/>
            </a:pPr>
            <a:r>
              <a:rPr lang="en-US" sz="4500" dirty="0">
                <a:solidFill>
                  <a:schemeClr val="bg1"/>
                </a:solidFill>
                <a:latin typeface="Arial" pitchFamily="34" charset="0"/>
                <a:cs typeface="Arial" pitchFamily="34" charset="0"/>
              </a:rPr>
              <a:t> </a:t>
            </a:r>
            <a:r>
              <a:rPr lang="en-US" sz="3600" dirty="0" smtClean="0">
                <a:solidFill>
                  <a:schemeClr val="bg1"/>
                </a:solidFill>
                <a:latin typeface="Arial" pitchFamily="34" charset="0"/>
                <a:cs typeface="Arial" pitchFamily="34" charset="0"/>
              </a:rPr>
              <a:t>Clear Course Structure</a:t>
            </a:r>
          </a:p>
          <a:p>
            <a:pPr marL="0" lvl="1">
              <a:lnSpc>
                <a:spcPct val="150000"/>
              </a:lnSpc>
              <a:buClr>
                <a:srgbClr val="C00000"/>
              </a:buClr>
              <a:buFont typeface="Arial" pitchFamily="34" charset="0"/>
              <a:buChar char="•"/>
            </a:pPr>
            <a:r>
              <a:rPr lang="en-US" sz="3600" dirty="0" smtClean="0">
                <a:solidFill>
                  <a:schemeClr val="bg1"/>
                </a:solidFill>
                <a:latin typeface="Arial" pitchFamily="34" charset="0"/>
                <a:cs typeface="Arial" pitchFamily="34" charset="0"/>
              </a:rPr>
              <a:t> Introduction to Course</a:t>
            </a:r>
          </a:p>
          <a:p>
            <a:pPr marL="0" lvl="1">
              <a:lnSpc>
                <a:spcPct val="150000"/>
              </a:lnSpc>
              <a:buClr>
                <a:srgbClr val="C00000"/>
              </a:buClr>
              <a:buFont typeface="Arial" pitchFamily="34" charset="0"/>
              <a:buChar char="•"/>
            </a:pPr>
            <a:r>
              <a:rPr lang="en-US" sz="3600" dirty="0" smtClean="0">
                <a:solidFill>
                  <a:schemeClr val="bg1"/>
                </a:solidFill>
                <a:latin typeface="Arial" pitchFamily="34" charset="0"/>
                <a:cs typeface="Arial" pitchFamily="34" charset="0"/>
              </a:rPr>
              <a:t> Explain the navigation </a:t>
            </a:r>
          </a:p>
          <a:p>
            <a:pPr marL="0" lvl="1">
              <a:buClr>
                <a:srgbClr val="C00000"/>
              </a:buClr>
            </a:pPr>
            <a:endParaRPr lang="en-US" sz="4500" dirty="0" smtClean="0">
              <a:solidFill>
                <a:schemeClr val="bg1"/>
              </a:solidFill>
              <a:latin typeface="Arial" pitchFamily="34" charset="0"/>
              <a:cs typeface="Arial" pitchFamily="34" charset="0"/>
            </a:endParaRPr>
          </a:p>
          <a:p>
            <a:pPr marL="457200" lvl="2">
              <a:buClr>
                <a:srgbClr val="C00000"/>
              </a:buClr>
              <a:buFont typeface="Arial" pitchFamily="34" charset="0"/>
              <a:buChar char="•"/>
            </a:pPr>
            <a:endParaRPr lang="en-US" sz="3200" dirty="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pic>
        <p:nvPicPr>
          <p:cNvPr id="5" name="Picture 4"/>
          <p:cNvPicPr/>
          <p:nvPr/>
        </p:nvPicPr>
        <p:blipFill>
          <a:blip r:embed="rId2" cstate="print"/>
          <a:srcRect l="21955" t="32051" r="4167" b="30342"/>
          <a:stretch>
            <a:fillRect/>
          </a:stretch>
        </p:blipFill>
        <p:spPr bwMode="auto">
          <a:xfrm>
            <a:off x="990600" y="4267200"/>
            <a:ext cx="68580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Emphasizes Time on Task</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609600" y="1752600"/>
            <a:ext cx="8153400" cy="1219200"/>
          </a:xfrm>
          <a:prstGeom prst="rect">
            <a:avLst/>
          </a:prstGeom>
        </p:spPr>
        <p:txBody>
          <a:bodyPr vert="horz" lIns="91440" tIns="45720" rIns="91440" bIns="45720" rtlCol="0">
            <a:normAutofit/>
          </a:bodyPr>
          <a:lstStyle/>
          <a:p>
            <a:pPr marL="0" lvl="1">
              <a:buClr>
                <a:srgbClr val="C00000"/>
              </a:buClr>
              <a:buFont typeface="Arial" pitchFamily="34" charset="0"/>
              <a:buChar char="•"/>
            </a:pPr>
            <a:r>
              <a:rPr lang="en-US" sz="3600" dirty="0" smtClean="0">
                <a:solidFill>
                  <a:schemeClr val="bg1"/>
                </a:solidFill>
                <a:latin typeface="Arial" pitchFamily="34" charset="0"/>
                <a:cs typeface="Arial" pitchFamily="34" charset="0"/>
              </a:rPr>
              <a:t> Use a Syllabus/how the course works quiz </a:t>
            </a:r>
            <a:endParaRPr lang="en-US" sz="3200" dirty="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pic>
        <p:nvPicPr>
          <p:cNvPr id="5" name="Picture 4"/>
          <p:cNvPicPr/>
          <p:nvPr/>
        </p:nvPicPr>
        <p:blipFill>
          <a:blip r:embed="rId2" cstate="print"/>
          <a:srcRect l="22115" t="32479" r="17628" b="8761"/>
          <a:stretch>
            <a:fillRect/>
          </a:stretch>
        </p:blipFill>
        <p:spPr bwMode="auto">
          <a:xfrm>
            <a:off x="2286000" y="3200400"/>
            <a:ext cx="45720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Emphasizes Time on Task</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762000" y="1828800"/>
            <a:ext cx="8153400" cy="4572000"/>
          </a:xfrm>
          <a:prstGeom prst="rect">
            <a:avLst/>
          </a:prstGeom>
        </p:spPr>
        <p:txBody>
          <a:bodyPr vert="horz" lIns="91440" tIns="45720" rIns="91440" bIns="45720" rtlCol="0">
            <a:normAutofit/>
          </a:bodyPr>
          <a:lstStyle/>
          <a:p>
            <a:pPr marL="0" lvl="1">
              <a:buClr>
                <a:srgbClr val="C00000"/>
              </a:buClr>
              <a:buFont typeface="Arial" pitchFamily="34" charset="0"/>
              <a:buChar char="•"/>
            </a:pPr>
            <a:endParaRPr lang="en-US" sz="3200" dirty="0" smtClean="0">
              <a:solidFill>
                <a:schemeClr val="bg1"/>
              </a:solidFill>
              <a:latin typeface="Arial" pitchFamily="34" charset="0"/>
              <a:cs typeface="Arial" pitchFamily="34" charset="0"/>
            </a:endParaRPr>
          </a:p>
          <a:p>
            <a:pPr marL="0" lvl="1">
              <a:buClr>
                <a:srgbClr val="C00000"/>
              </a:buClr>
              <a:buFont typeface="Arial" pitchFamily="34" charset="0"/>
              <a:buChar char="•"/>
            </a:pPr>
            <a:r>
              <a:rPr lang="en-US" sz="3200" dirty="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Course Menu</a:t>
            </a:r>
          </a:p>
          <a:p>
            <a:pPr marL="0" lvl="1">
              <a:buClr>
                <a:srgbClr val="C00000"/>
              </a:buClr>
              <a:buFont typeface="Arial" pitchFamily="34" charset="0"/>
              <a:buChar char="•"/>
            </a:pPr>
            <a:endParaRPr lang="en-US" sz="3200" dirty="0" smtClean="0">
              <a:solidFill>
                <a:schemeClr val="bg1"/>
              </a:solidFill>
              <a:latin typeface="Arial" pitchFamily="34" charset="0"/>
              <a:cs typeface="Arial" pitchFamily="34" charset="0"/>
            </a:endParaRPr>
          </a:p>
          <a:p>
            <a:pPr marL="457200" lvl="2">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Discussions </a:t>
            </a:r>
          </a:p>
          <a:p>
            <a:pPr marL="914400" lvl="3">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Student Introductions </a:t>
            </a:r>
          </a:p>
          <a:p>
            <a:pPr marL="914400" lvl="3">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‘Analyze’ your learners</a:t>
            </a:r>
          </a:p>
          <a:p>
            <a:pPr marL="914400" lvl="3">
              <a:lnSpc>
                <a:spcPct val="150000"/>
              </a:lnSpc>
              <a:buClr>
                <a:srgbClr val="C00000"/>
              </a:buClr>
              <a:buFont typeface="Arial" pitchFamily="34" charset="0"/>
              <a:buChar char="•"/>
            </a:pPr>
            <a:endParaRPr lang="en-US" sz="3200" dirty="0" smtClean="0">
              <a:solidFill>
                <a:schemeClr val="bg1"/>
              </a:solidFill>
              <a:latin typeface="Arial" pitchFamily="34" charset="0"/>
              <a:cs typeface="Arial" pitchFamily="34" charset="0"/>
            </a:endParaRPr>
          </a:p>
          <a:p>
            <a:pPr marL="457200" lvl="2">
              <a:buClr>
                <a:srgbClr val="C00000"/>
              </a:buClr>
              <a:buFont typeface="Arial" pitchFamily="34" charset="0"/>
              <a:buChar char="•"/>
            </a:pPr>
            <a:endParaRPr lang="en-US" sz="3200" dirty="0" smtClean="0">
              <a:solidFill>
                <a:schemeClr val="bg1"/>
              </a:solidFill>
              <a:latin typeface="Arial" pitchFamily="34" charset="0"/>
              <a:cs typeface="Arial" pitchFamily="34" charset="0"/>
            </a:endParaRPr>
          </a:p>
          <a:p>
            <a:pPr marL="457200" lvl="2">
              <a:buClr>
                <a:srgbClr val="C00000"/>
              </a:buClr>
              <a:buFont typeface="Arial" pitchFamily="34" charset="0"/>
              <a:buChar char="•"/>
            </a:pPr>
            <a:endParaRPr lang="en-US" sz="3200" dirty="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Emphasizes Time on Task</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228600" y="1905000"/>
            <a:ext cx="8153400" cy="4572000"/>
          </a:xfrm>
          <a:prstGeom prst="rect">
            <a:avLst/>
          </a:prstGeom>
        </p:spPr>
        <p:txBody>
          <a:bodyPr vert="horz" lIns="91440" tIns="45720" rIns="91440" bIns="45720" rtlCol="0">
            <a:normAutofit/>
          </a:bodyPr>
          <a:lstStyle/>
          <a:p>
            <a:pPr marL="0" lvl="1">
              <a:buClr>
                <a:srgbClr val="C00000"/>
              </a:buClr>
              <a:buFont typeface="Arial" pitchFamily="34" charset="0"/>
              <a:buChar char="•"/>
            </a:pPr>
            <a:endParaRPr lang="en-US" sz="3200" dirty="0" smtClean="0">
              <a:solidFill>
                <a:schemeClr val="bg1"/>
              </a:solidFill>
              <a:latin typeface="Arial" pitchFamily="34" charset="0"/>
              <a:cs typeface="Arial" pitchFamily="34" charset="0"/>
            </a:endParaRPr>
          </a:p>
          <a:p>
            <a:pPr marL="914400" lvl="3">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Discussion Assignments</a:t>
            </a:r>
          </a:p>
          <a:p>
            <a:pPr marL="914400" lvl="3">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Course Questions</a:t>
            </a:r>
          </a:p>
          <a:p>
            <a:pPr marL="1371600" lvl="4">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Reduces e-mails to you</a:t>
            </a:r>
          </a:p>
          <a:p>
            <a:pPr marL="1371600" lvl="4">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Students not afraid to ‘ask’</a:t>
            </a:r>
          </a:p>
          <a:p>
            <a:pPr marL="914400" lvl="3">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Course ‘lounge’ or ‘virtual café’</a:t>
            </a: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Arial" pitchFamily="34" charset="0"/>
                <a:cs typeface="Arial" pitchFamily="34" charset="0"/>
              </a:rPr>
              <a:t>Question</a:t>
            </a:r>
            <a:endParaRPr lang="en-US" dirty="0"/>
          </a:p>
        </p:txBody>
      </p:sp>
      <p:sp>
        <p:nvSpPr>
          <p:cNvPr id="3" name="Content Placeholder 2"/>
          <p:cNvSpPr>
            <a:spLocks noGrp="1"/>
          </p:cNvSpPr>
          <p:nvPr>
            <p:ph idx="1"/>
          </p:nvPr>
        </p:nvSpPr>
        <p:spPr/>
        <p:txBody>
          <a:bodyPr>
            <a:normAutofit fontScale="85000" lnSpcReduction="10000"/>
          </a:bodyPr>
          <a:lstStyle/>
          <a:p>
            <a:pPr marL="0" lvl="0" indent="0" algn="ctr">
              <a:lnSpc>
                <a:spcPct val="150000"/>
              </a:lnSpc>
              <a:spcBef>
                <a:spcPts val="0"/>
              </a:spcBef>
              <a:buClr>
                <a:srgbClr val="C00000"/>
              </a:buClr>
              <a:buNone/>
            </a:pPr>
            <a:r>
              <a:rPr lang="en-US" sz="3600" dirty="0" smtClean="0">
                <a:solidFill>
                  <a:prstClr val="white"/>
                </a:solidFill>
                <a:latin typeface="Arial" pitchFamily="34" charset="0"/>
                <a:cs typeface="Arial" pitchFamily="34" charset="0"/>
              </a:rPr>
              <a:t>Which fits you?</a:t>
            </a:r>
          </a:p>
          <a:p>
            <a:pPr marL="742950" lvl="0" indent="-742950">
              <a:lnSpc>
                <a:spcPct val="150000"/>
              </a:lnSpc>
              <a:spcBef>
                <a:spcPts val="0"/>
              </a:spcBef>
              <a:buClr>
                <a:srgbClr val="C00000"/>
              </a:buClr>
              <a:buFont typeface="+mj-lt"/>
              <a:buAutoNum type="alphaLcPeriod"/>
            </a:pPr>
            <a:r>
              <a:rPr lang="en-US" sz="3600" dirty="0" smtClean="0">
                <a:solidFill>
                  <a:prstClr val="white"/>
                </a:solidFill>
                <a:latin typeface="Arial" pitchFamily="34" charset="0"/>
                <a:cs typeface="Arial" pitchFamily="34" charset="0"/>
              </a:rPr>
              <a:t>I have taught or I am currently teaching an online class</a:t>
            </a:r>
          </a:p>
          <a:p>
            <a:pPr marL="742950" lvl="0" indent="-742950">
              <a:lnSpc>
                <a:spcPct val="150000"/>
              </a:lnSpc>
              <a:spcBef>
                <a:spcPts val="0"/>
              </a:spcBef>
              <a:buClr>
                <a:srgbClr val="C00000"/>
              </a:buClr>
              <a:buFont typeface="+mj-lt"/>
              <a:buAutoNum type="alphaLcPeriod"/>
            </a:pPr>
            <a:r>
              <a:rPr lang="en-US" sz="3600" dirty="0" smtClean="0">
                <a:solidFill>
                  <a:prstClr val="white"/>
                </a:solidFill>
                <a:latin typeface="Arial" pitchFamily="34" charset="0"/>
                <a:cs typeface="Arial" pitchFamily="34" charset="0"/>
              </a:rPr>
              <a:t>I know I will be teaching an online class soon</a:t>
            </a:r>
          </a:p>
          <a:p>
            <a:pPr marL="742950" lvl="0" indent="-742950">
              <a:lnSpc>
                <a:spcPct val="150000"/>
              </a:lnSpc>
              <a:spcBef>
                <a:spcPts val="0"/>
              </a:spcBef>
              <a:buClr>
                <a:srgbClr val="C00000"/>
              </a:buClr>
              <a:buFont typeface="+mj-lt"/>
              <a:buAutoNum type="alphaLcPeriod"/>
            </a:pPr>
            <a:r>
              <a:rPr lang="en-US" sz="3600" dirty="0" smtClean="0">
                <a:solidFill>
                  <a:prstClr val="white"/>
                </a:solidFill>
                <a:latin typeface="Arial" pitchFamily="34" charset="0"/>
                <a:cs typeface="Arial" pitchFamily="34" charset="0"/>
              </a:rPr>
              <a:t>I am considering teaching an online class</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Emphasizes Time on Task</a:t>
            </a:r>
            <a:endParaRPr lang="en-US" sz="4000" dirty="0">
              <a:solidFill>
                <a:srgbClr val="C00000"/>
              </a:solidFill>
              <a:latin typeface="Arial" pitchFamily="34" charset="0"/>
              <a:cs typeface="Arial" pitchFamily="34" charset="0"/>
            </a:endParaRPr>
          </a:p>
        </p:txBody>
      </p:sp>
      <p:sp>
        <p:nvSpPr>
          <p:cNvPr id="7" name="Rectangle 6"/>
          <p:cNvSpPr/>
          <p:nvPr/>
        </p:nvSpPr>
        <p:spPr>
          <a:xfrm>
            <a:off x="228600" y="1600200"/>
            <a:ext cx="8610600" cy="2062103"/>
          </a:xfrm>
          <a:prstGeom prst="rect">
            <a:avLst/>
          </a:prstGeom>
        </p:spPr>
        <p:txBody>
          <a:bodyPr wrap="square">
            <a:spAutoFit/>
          </a:bodyPr>
          <a:lstStyle/>
          <a:p>
            <a:pPr marL="0" lvl="1">
              <a:buClr>
                <a:srgbClr val="C00000"/>
              </a:buClr>
              <a:buFont typeface="Arial" pitchFamily="34" charset="0"/>
              <a:buChar char="•"/>
            </a:pPr>
            <a:r>
              <a:rPr lang="en-US" sz="3200" dirty="0" smtClean="0">
                <a:solidFill>
                  <a:schemeClr val="bg1"/>
                </a:solidFill>
                <a:latin typeface="Arial" pitchFamily="34" charset="0"/>
                <a:cs typeface="Arial" pitchFamily="34" charset="0"/>
              </a:rPr>
              <a:t> Course Menu</a:t>
            </a:r>
          </a:p>
          <a:p>
            <a:pPr marL="457200" lvl="2">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Weekly Modules with Topics, Objectives, Activities </a:t>
            </a:r>
            <a:endParaRPr lang="en-US" dirty="0"/>
          </a:p>
        </p:txBody>
      </p:sp>
      <p:pic>
        <p:nvPicPr>
          <p:cNvPr id="12" name="Picture 11"/>
          <p:cNvPicPr/>
          <p:nvPr/>
        </p:nvPicPr>
        <p:blipFill>
          <a:blip r:embed="rId2" cstate="print"/>
          <a:srcRect l="21314" t="31197" r="17788" b="7479"/>
          <a:stretch>
            <a:fillRect/>
          </a:stretch>
        </p:blipFill>
        <p:spPr bwMode="auto">
          <a:xfrm>
            <a:off x="3352800" y="3048000"/>
            <a:ext cx="50292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smtClean="0">
                <a:solidFill>
                  <a:srgbClr val="C00000"/>
                </a:solidFill>
                <a:latin typeface="Arial" pitchFamily="34" charset="0"/>
                <a:cs typeface="Arial" pitchFamily="34" charset="0"/>
              </a:rPr>
              <a:t>Weekly Modules</a:t>
            </a:r>
            <a:endParaRPr lang="en-US" sz="4000" dirty="0">
              <a:solidFill>
                <a:srgbClr val="C00000"/>
              </a:solidFill>
              <a:latin typeface="Arial" pitchFamily="34" charset="0"/>
              <a:cs typeface="Arial" pitchFamily="34" charset="0"/>
            </a:endParaRPr>
          </a:p>
        </p:txBody>
      </p:sp>
      <p:sp>
        <p:nvSpPr>
          <p:cNvPr id="9" name="TextBox 8"/>
          <p:cNvSpPr txBox="1"/>
          <p:nvPr/>
        </p:nvSpPr>
        <p:spPr>
          <a:xfrm rot="912964">
            <a:off x="7144564" y="2173533"/>
            <a:ext cx="1287293" cy="523220"/>
          </a:xfrm>
          <a:prstGeom prst="rect">
            <a:avLst/>
          </a:prstGeom>
          <a:noFill/>
        </p:spPr>
        <p:txBody>
          <a:bodyPr wrap="square" rtlCol="0">
            <a:spAutoFit/>
          </a:bodyPr>
          <a:lstStyle/>
          <a:p>
            <a:pPr algn="ctr"/>
            <a:r>
              <a:rPr lang="en-US" sz="1400" b="1" dirty="0" smtClean="0">
                <a:latin typeface="Arial" pitchFamily="34" charset="0"/>
                <a:cs typeface="Arial" pitchFamily="34" charset="0"/>
              </a:rPr>
              <a:t>Time on Task</a:t>
            </a:r>
            <a:endParaRPr lang="en-US" sz="1400" b="1" dirty="0">
              <a:latin typeface="Arial" pitchFamily="34" charset="0"/>
              <a:cs typeface="Arial" pitchFamily="34" charset="0"/>
            </a:endParaRPr>
          </a:p>
        </p:txBody>
      </p:sp>
      <p:pic>
        <p:nvPicPr>
          <p:cNvPr id="6" name="Picture 5" descr="Modules.jpg"/>
          <p:cNvPicPr>
            <a:picLocks noChangeAspect="1"/>
          </p:cNvPicPr>
          <p:nvPr/>
        </p:nvPicPr>
        <p:blipFill>
          <a:blip r:embed="rId2" cstate="print"/>
          <a:stretch>
            <a:fillRect/>
          </a:stretch>
        </p:blipFill>
        <p:spPr>
          <a:xfrm>
            <a:off x="533400" y="1295400"/>
            <a:ext cx="7620000" cy="3214198"/>
          </a:xfrm>
          <a:prstGeom prst="rect">
            <a:avLst/>
          </a:prstGeom>
        </p:spPr>
      </p:pic>
      <p:pic>
        <p:nvPicPr>
          <p:cNvPr id="7" name="Picture 6" descr="Modules2.jpg"/>
          <p:cNvPicPr>
            <a:picLocks noChangeAspect="1"/>
          </p:cNvPicPr>
          <p:nvPr/>
        </p:nvPicPr>
        <p:blipFill>
          <a:blip r:embed="rId3" cstate="print"/>
          <a:stretch>
            <a:fillRect/>
          </a:stretch>
        </p:blipFill>
        <p:spPr>
          <a:xfrm>
            <a:off x="533400" y="4495800"/>
            <a:ext cx="7620000" cy="20955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smtClean="0">
                <a:solidFill>
                  <a:srgbClr val="C00000"/>
                </a:solidFill>
                <a:latin typeface="Arial" pitchFamily="34" charset="0"/>
                <a:cs typeface="Arial" pitchFamily="34" charset="0"/>
              </a:rPr>
              <a:t>Weekly Modules</a:t>
            </a:r>
            <a:endParaRPr lang="en-US" sz="4000" dirty="0">
              <a:solidFill>
                <a:srgbClr val="C00000"/>
              </a:solidFill>
              <a:latin typeface="Arial" pitchFamily="34" charset="0"/>
              <a:cs typeface="Arial" pitchFamily="34" charset="0"/>
            </a:endParaRPr>
          </a:p>
        </p:txBody>
      </p:sp>
      <p:sp>
        <p:nvSpPr>
          <p:cNvPr id="9" name="TextBox 8"/>
          <p:cNvSpPr txBox="1"/>
          <p:nvPr/>
        </p:nvSpPr>
        <p:spPr>
          <a:xfrm rot="912964">
            <a:off x="7144564" y="2173533"/>
            <a:ext cx="1287293" cy="523220"/>
          </a:xfrm>
          <a:prstGeom prst="rect">
            <a:avLst/>
          </a:prstGeom>
          <a:noFill/>
        </p:spPr>
        <p:txBody>
          <a:bodyPr wrap="square" rtlCol="0">
            <a:spAutoFit/>
          </a:bodyPr>
          <a:lstStyle/>
          <a:p>
            <a:pPr algn="ctr"/>
            <a:r>
              <a:rPr lang="en-US" sz="1400" b="1" dirty="0" smtClean="0">
                <a:latin typeface="Arial" pitchFamily="34" charset="0"/>
                <a:cs typeface="Arial" pitchFamily="34" charset="0"/>
              </a:rPr>
              <a:t>Time on Task</a:t>
            </a:r>
            <a:endParaRPr lang="en-US" sz="1400" b="1" dirty="0">
              <a:latin typeface="Arial" pitchFamily="34" charset="0"/>
              <a:cs typeface="Arial" pitchFamily="34" charset="0"/>
            </a:endParaRPr>
          </a:p>
        </p:txBody>
      </p:sp>
      <p:pic>
        <p:nvPicPr>
          <p:cNvPr id="1028" name="Picture 4"/>
          <p:cNvPicPr>
            <a:picLocks noChangeAspect="1" noChangeArrowheads="1"/>
          </p:cNvPicPr>
          <p:nvPr/>
        </p:nvPicPr>
        <p:blipFill>
          <a:blip r:embed="rId2" cstate="print"/>
          <a:srcRect/>
          <a:stretch>
            <a:fillRect/>
          </a:stretch>
        </p:blipFill>
        <p:spPr bwMode="auto">
          <a:xfrm>
            <a:off x="762000" y="1524000"/>
            <a:ext cx="7798292"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smtClean="0">
                <a:solidFill>
                  <a:srgbClr val="C00000"/>
                </a:solidFill>
                <a:latin typeface="Arial" pitchFamily="34" charset="0"/>
                <a:cs typeface="Arial" pitchFamily="34" charset="0"/>
              </a:rPr>
              <a:t>Weekly Modules</a:t>
            </a:r>
            <a:endParaRPr lang="en-US" sz="4000" dirty="0">
              <a:solidFill>
                <a:srgbClr val="C00000"/>
              </a:solidFill>
              <a:latin typeface="Arial" pitchFamily="34" charset="0"/>
              <a:cs typeface="Arial" pitchFamily="34" charset="0"/>
            </a:endParaRPr>
          </a:p>
        </p:txBody>
      </p:sp>
      <p:sp>
        <p:nvSpPr>
          <p:cNvPr id="9" name="TextBox 8"/>
          <p:cNvSpPr txBox="1"/>
          <p:nvPr/>
        </p:nvSpPr>
        <p:spPr>
          <a:xfrm rot="912964">
            <a:off x="7144564" y="2173533"/>
            <a:ext cx="1287293" cy="523220"/>
          </a:xfrm>
          <a:prstGeom prst="rect">
            <a:avLst/>
          </a:prstGeom>
          <a:noFill/>
        </p:spPr>
        <p:txBody>
          <a:bodyPr wrap="square" rtlCol="0">
            <a:spAutoFit/>
          </a:bodyPr>
          <a:lstStyle/>
          <a:p>
            <a:pPr algn="ctr"/>
            <a:r>
              <a:rPr lang="en-US" sz="1400" b="1" dirty="0" smtClean="0">
                <a:latin typeface="Arial" pitchFamily="34" charset="0"/>
                <a:cs typeface="Arial" pitchFamily="34" charset="0"/>
              </a:rPr>
              <a:t>Time on Task</a:t>
            </a:r>
            <a:endParaRPr lang="en-US" sz="1400" b="1" dirty="0">
              <a:latin typeface="Arial" pitchFamily="34" charset="0"/>
              <a:cs typeface="Arial" pitchFamily="34" charset="0"/>
            </a:endParaRPr>
          </a:p>
        </p:txBody>
      </p:sp>
      <p:pic>
        <p:nvPicPr>
          <p:cNvPr id="6" name="Picture 5"/>
          <p:cNvPicPr/>
          <p:nvPr/>
        </p:nvPicPr>
        <p:blipFill>
          <a:blip r:embed="rId2" cstate="print"/>
          <a:srcRect l="20673" t="36111" r="26122" b="33761"/>
          <a:stretch>
            <a:fillRect/>
          </a:stretch>
        </p:blipFill>
        <p:spPr bwMode="auto">
          <a:xfrm>
            <a:off x="1143000" y="1752600"/>
            <a:ext cx="70104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smtClean="0">
                <a:solidFill>
                  <a:srgbClr val="C00000"/>
                </a:solidFill>
                <a:latin typeface="Arial" pitchFamily="34" charset="0"/>
                <a:cs typeface="Arial" pitchFamily="34" charset="0"/>
              </a:rPr>
              <a:t>Weekly Modules</a:t>
            </a:r>
            <a:endParaRPr lang="en-US" sz="4000" dirty="0">
              <a:solidFill>
                <a:srgbClr val="C00000"/>
              </a:solidFill>
              <a:latin typeface="Arial" pitchFamily="34" charset="0"/>
              <a:cs typeface="Arial" pitchFamily="34" charset="0"/>
            </a:endParaRPr>
          </a:p>
        </p:txBody>
      </p:sp>
      <p:sp>
        <p:nvSpPr>
          <p:cNvPr id="9" name="TextBox 8"/>
          <p:cNvSpPr txBox="1"/>
          <p:nvPr/>
        </p:nvSpPr>
        <p:spPr>
          <a:xfrm rot="912964">
            <a:off x="7144564" y="2173533"/>
            <a:ext cx="1287293" cy="523220"/>
          </a:xfrm>
          <a:prstGeom prst="rect">
            <a:avLst/>
          </a:prstGeom>
          <a:noFill/>
        </p:spPr>
        <p:txBody>
          <a:bodyPr wrap="square" rtlCol="0">
            <a:spAutoFit/>
          </a:bodyPr>
          <a:lstStyle/>
          <a:p>
            <a:pPr algn="ctr"/>
            <a:r>
              <a:rPr lang="en-US" sz="1400" b="1" dirty="0" smtClean="0">
                <a:latin typeface="Arial" pitchFamily="34" charset="0"/>
                <a:cs typeface="Arial" pitchFamily="34" charset="0"/>
              </a:rPr>
              <a:t>Time on Task</a:t>
            </a:r>
            <a:endParaRPr lang="en-US" sz="1400" b="1" dirty="0">
              <a:latin typeface="Arial" pitchFamily="34" charset="0"/>
              <a:cs typeface="Arial" pitchFamily="34" charset="0"/>
            </a:endParaRPr>
          </a:p>
        </p:txBody>
      </p:sp>
      <p:pic>
        <p:nvPicPr>
          <p:cNvPr id="15" name="Picture 3"/>
          <p:cNvPicPr>
            <a:picLocks noChangeAspect="1" noChangeArrowheads="1"/>
          </p:cNvPicPr>
          <p:nvPr/>
        </p:nvPicPr>
        <p:blipFill>
          <a:blip r:embed="rId2" cstate="print"/>
          <a:srcRect/>
          <a:stretch>
            <a:fillRect/>
          </a:stretch>
        </p:blipFill>
        <p:spPr bwMode="auto">
          <a:xfrm>
            <a:off x="1219200" y="2133600"/>
            <a:ext cx="6634736"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Emphasizes Time on Task</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457200" y="1752600"/>
            <a:ext cx="8534400" cy="4876800"/>
          </a:xfrm>
          <a:prstGeom prst="rect">
            <a:avLst/>
          </a:prstGeom>
        </p:spPr>
        <p:txBody>
          <a:bodyPr vert="horz" lIns="91440" tIns="45720" rIns="91440" bIns="45720" rtlCol="0">
            <a:normAutofit lnSpcReduction="10000"/>
          </a:bodyPr>
          <a:lstStyle/>
          <a:p>
            <a:pPr marL="0" lvl="1">
              <a:lnSpc>
                <a:spcPct val="170000"/>
              </a:lnSpc>
              <a:buClr>
                <a:srgbClr val="C00000"/>
              </a:buClr>
              <a:buFont typeface="Arial" pitchFamily="34" charset="0"/>
              <a:buChar char="•"/>
            </a:pPr>
            <a:r>
              <a:rPr lang="en-US" sz="3200" dirty="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Provide clear due dates</a:t>
            </a:r>
          </a:p>
          <a:p>
            <a:pPr marL="0" lvl="1">
              <a:lnSpc>
                <a:spcPct val="17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Provide clear deadlines</a:t>
            </a:r>
          </a:p>
          <a:p>
            <a:pPr marL="0" lvl="1">
              <a:lnSpc>
                <a:spcPct val="17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Write clear and detailed directions for all student assignments and tasks</a:t>
            </a:r>
          </a:p>
          <a:p>
            <a:pPr marL="0" lvl="1">
              <a:lnSpc>
                <a:spcPct val="17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More details upfront = fewer questions for you</a:t>
            </a:r>
          </a:p>
          <a:p>
            <a:pPr marL="0" lvl="1">
              <a:buClr>
                <a:srgbClr val="C00000"/>
              </a:buClr>
            </a:pPr>
            <a:endParaRPr lang="en-US" sz="3200" dirty="0" smtClean="0">
              <a:solidFill>
                <a:schemeClr val="bg1"/>
              </a:solidFill>
              <a:latin typeface="Arial" pitchFamily="34" charset="0"/>
              <a:cs typeface="Arial" pitchFamily="34" charset="0"/>
            </a:endParaRPr>
          </a:p>
          <a:p>
            <a:pPr marL="0" lvl="1">
              <a:buClr>
                <a:srgbClr val="C00000"/>
              </a:buClr>
            </a:pPr>
            <a:endParaRPr lang="en-US" sz="3200" dirty="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Emphasizes Time on Task</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304800" y="1676400"/>
            <a:ext cx="8686800" cy="4876800"/>
          </a:xfrm>
          <a:prstGeom prst="rect">
            <a:avLst/>
          </a:prstGeom>
        </p:spPr>
        <p:txBody>
          <a:bodyPr vert="horz" lIns="91440" tIns="45720" rIns="91440" bIns="45720" rtlCol="0">
            <a:normAutofit/>
          </a:bodyPr>
          <a:lstStyle/>
          <a:p>
            <a:pPr marL="0" lvl="1">
              <a:lnSpc>
                <a:spcPct val="150000"/>
              </a:lnSpc>
              <a:buClr>
                <a:srgbClr val="C00000"/>
              </a:buClr>
              <a:buFont typeface="Arial" pitchFamily="34" charset="0"/>
              <a:buChar char="•"/>
            </a:pPr>
            <a:r>
              <a:rPr lang="en-US" sz="3200" dirty="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 Give students an idea of how long an assignment should take to complete</a:t>
            </a:r>
          </a:p>
          <a:p>
            <a:pPr marL="0" lvl="1">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Use the announcement page throughout the semester</a:t>
            </a:r>
          </a:p>
          <a:p>
            <a:pPr marL="0" lvl="1">
              <a:lnSpc>
                <a:spcPct val="150000"/>
              </a:lnSpc>
              <a:buClr>
                <a:srgbClr val="C00000"/>
              </a:buClr>
            </a:pPr>
            <a:endParaRPr lang="en-US" sz="3200" dirty="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Emphasizes Time on Task</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304800" y="1676400"/>
            <a:ext cx="8686800" cy="4876800"/>
          </a:xfrm>
          <a:prstGeom prst="rect">
            <a:avLst/>
          </a:prstGeom>
        </p:spPr>
        <p:txBody>
          <a:bodyPr vert="horz" lIns="91440" tIns="45720" rIns="91440" bIns="45720" rtlCol="0">
            <a:normAutofit/>
          </a:bodyPr>
          <a:lstStyle/>
          <a:p>
            <a:pPr marL="0" lvl="1">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Give students reminders about assignments, quizzes, tests due </a:t>
            </a:r>
          </a:p>
          <a:p>
            <a:pPr marL="0" lvl="1">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Design tasks that accomplish more than one purpose</a:t>
            </a:r>
          </a:p>
          <a:p>
            <a:pPr marL="457200" lvl="2">
              <a:buClr>
                <a:srgbClr val="C00000"/>
              </a:buClr>
            </a:pPr>
            <a:endParaRPr lang="en-US" sz="3200" dirty="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81000" y="1828800"/>
            <a:ext cx="8610600" cy="4495800"/>
          </a:xfrm>
          <a:prstGeom prst="rect">
            <a:avLst/>
          </a:prstGeom>
        </p:spPr>
        <p:txBody>
          <a:bodyPr vert="horz" lIns="91440" tIns="45720" rIns="91440" bIns="45720" rtlCol="0">
            <a:normAutofit/>
          </a:bodyPr>
          <a:lstStyle/>
          <a:p>
            <a:pPr marL="0" lvl="1">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Tell students when assignments will be graded</a:t>
            </a:r>
          </a:p>
          <a:p>
            <a:pPr marL="0" lvl="1">
              <a:lnSpc>
                <a:spcPct val="150000"/>
              </a:lnSpc>
              <a:buClr>
                <a:srgbClr val="C00000"/>
              </a:buClr>
              <a:buFont typeface="Arial" pitchFamily="34" charset="0"/>
              <a:buChar char="•"/>
            </a:pPr>
            <a:r>
              <a:rPr lang="en-US" sz="3200" dirty="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Use auto-graded quizzes and assignments</a:t>
            </a:r>
          </a:p>
          <a:p>
            <a:pPr marL="0" lvl="1">
              <a:lnSpc>
                <a:spcPct val="150000"/>
              </a:lnSpc>
              <a:buClr>
                <a:srgbClr val="C00000"/>
              </a:buClr>
              <a:buFont typeface="Arial" pitchFamily="34" charset="0"/>
              <a:buChar char="•"/>
            </a:pPr>
            <a:r>
              <a:rPr lang="en-US" sz="3200" dirty="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Allow students to submit drafts for feedback before final submission</a:t>
            </a:r>
          </a:p>
          <a:p>
            <a:pPr marL="0" lvl="1">
              <a:buClr>
                <a:srgbClr val="C00000"/>
              </a:buClr>
              <a:buFont typeface="Arial" pitchFamily="34" charset="0"/>
              <a:buChar char="•"/>
            </a:pPr>
            <a:endParaRPr lang="en-US" sz="3200" dirty="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
        <p:nvSpPr>
          <p:cNvPr id="15" name="Title 1"/>
          <p:cNvSpPr>
            <a:spLocks noGrp="1"/>
          </p:cNvSpPr>
          <p:nvPr>
            <p:ph type="ctrTitle"/>
          </p:nvPr>
        </p:nvSpPr>
        <p:spPr>
          <a:xfrm>
            <a:off x="304800" y="381000"/>
            <a:ext cx="82296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Gives Prompt Feedback</a:t>
            </a:r>
            <a:endParaRPr lang="en-US" sz="40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81000" y="1981200"/>
            <a:ext cx="8610600" cy="2971800"/>
          </a:xfrm>
          <a:prstGeom prst="rect">
            <a:avLst/>
          </a:prstGeom>
        </p:spPr>
        <p:txBody>
          <a:bodyPr vert="horz" lIns="91440" tIns="45720" rIns="91440" bIns="45720" rtlCol="0">
            <a:normAutofit/>
          </a:bodyPr>
          <a:lstStyle/>
          <a:p>
            <a:pPr marL="0" lvl="1">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Use practice quizzes and multiple attempts</a:t>
            </a:r>
          </a:p>
          <a:p>
            <a:pPr marL="0" lvl="1">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Help student assess their understanding of the material</a:t>
            </a: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
        <p:nvSpPr>
          <p:cNvPr id="15" name="Title 1"/>
          <p:cNvSpPr>
            <a:spLocks noGrp="1"/>
          </p:cNvSpPr>
          <p:nvPr>
            <p:ph type="ctrTitle"/>
          </p:nvPr>
        </p:nvSpPr>
        <p:spPr>
          <a:xfrm>
            <a:off x="304800" y="381000"/>
            <a:ext cx="82296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Gives Prompt Feedback</a:t>
            </a:r>
            <a:endParaRPr lang="en-US" sz="40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lgrosso\AppData\Local\Microsoft\Windows\Temporary Internet Files\Content.IE5\42ETGDHP\MP900448652[1].jpg"/>
          <p:cNvPicPr>
            <a:picLocks noChangeAspect="1" noChangeArrowheads="1"/>
          </p:cNvPicPr>
          <p:nvPr/>
        </p:nvPicPr>
        <p:blipFill>
          <a:blip r:embed="rId2" cstate="print"/>
          <a:srcRect l="15332"/>
          <a:stretch>
            <a:fillRect/>
          </a:stretch>
        </p:blipFill>
        <p:spPr bwMode="auto">
          <a:xfrm>
            <a:off x="1752600" y="1600199"/>
            <a:ext cx="5638800" cy="41888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81000" y="1828800"/>
            <a:ext cx="8610600" cy="4495800"/>
          </a:xfrm>
          <a:prstGeom prst="rect">
            <a:avLst/>
          </a:prstGeom>
        </p:spPr>
        <p:txBody>
          <a:bodyPr vert="horz" lIns="91440" tIns="45720" rIns="91440" bIns="45720" rtlCol="0">
            <a:normAutofit/>
          </a:bodyPr>
          <a:lstStyle/>
          <a:p>
            <a:pPr marL="0" lvl="1">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Respond to the class as a whole</a:t>
            </a:r>
          </a:p>
          <a:p>
            <a:pPr marL="457200" lvl="2">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Weekly Intros</a:t>
            </a:r>
          </a:p>
          <a:p>
            <a:pPr marL="457200" lvl="2">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Weekly Wrap-Ups</a:t>
            </a:r>
          </a:p>
          <a:p>
            <a:pPr marL="914400" lvl="3">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Created as announcements and/or short recordings</a:t>
            </a:r>
          </a:p>
          <a:p>
            <a:pPr marL="457200" lvl="2">
              <a:buClr>
                <a:srgbClr val="C00000"/>
              </a:buClr>
              <a:buFont typeface="Arial" pitchFamily="34" charset="0"/>
              <a:buChar char="•"/>
            </a:pPr>
            <a:endParaRPr lang="en-US" sz="3200" dirty="0" smtClean="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
        <p:nvSpPr>
          <p:cNvPr id="15" name="Title 1"/>
          <p:cNvSpPr>
            <a:spLocks noGrp="1"/>
          </p:cNvSpPr>
          <p:nvPr>
            <p:ph type="ctrTitle"/>
          </p:nvPr>
        </p:nvSpPr>
        <p:spPr>
          <a:xfrm>
            <a:off x="304800" y="381000"/>
            <a:ext cx="82296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Gives Prompt Feedback</a:t>
            </a:r>
            <a:endParaRPr lang="en-US" sz="40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0772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Encourages Student-Instructor Contact</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381000" y="1600200"/>
            <a:ext cx="8382000" cy="4800600"/>
          </a:xfrm>
          <a:prstGeom prst="rect">
            <a:avLst/>
          </a:prstGeom>
        </p:spPr>
        <p:txBody>
          <a:bodyPr vert="horz" lIns="91440" tIns="45720" rIns="91440" bIns="45720" rtlCol="0">
            <a:normAutofit lnSpcReduction="10000"/>
          </a:bodyPr>
          <a:lstStyle/>
          <a:p>
            <a:pPr marL="0" lvl="1">
              <a:buClr>
                <a:srgbClr val="C00000"/>
              </a:buClr>
            </a:pPr>
            <a:endParaRPr lang="en-US" sz="3200" dirty="0" smtClean="0">
              <a:solidFill>
                <a:schemeClr val="bg1"/>
              </a:solidFill>
              <a:latin typeface="Arial" pitchFamily="34" charset="0"/>
              <a:cs typeface="Arial" pitchFamily="34" charset="0"/>
            </a:endParaRPr>
          </a:p>
          <a:p>
            <a:pPr marL="0" lvl="1">
              <a:lnSpc>
                <a:spcPct val="170000"/>
              </a:lnSpc>
              <a:buClr>
                <a:srgbClr val="C00000"/>
              </a:buClr>
              <a:buFont typeface="Arial" pitchFamily="34" charset="0"/>
              <a:buChar char="•"/>
            </a:pPr>
            <a:r>
              <a:rPr lang="en-US" sz="3500" dirty="0" smtClean="0">
                <a:solidFill>
                  <a:schemeClr val="bg1"/>
                </a:solidFill>
                <a:latin typeface="Arial" pitchFamily="34" charset="0"/>
                <a:cs typeface="Arial" pitchFamily="34" charset="0"/>
              </a:rPr>
              <a:t> Include an instructor bio/video</a:t>
            </a:r>
          </a:p>
          <a:p>
            <a:pPr marL="457200" lvl="2">
              <a:lnSpc>
                <a:spcPct val="170000"/>
              </a:lnSpc>
              <a:buClr>
                <a:srgbClr val="C00000"/>
              </a:buClr>
              <a:buFont typeface="Arial" pitchFamily="34" charset="0"/>
              <a:buChar char="•"/>
            </a:pPr>
            <a:r>
              <a:rPr lang="en-US" sz="3500" dirty="0" smtClean="0">
                <a:solidFill>
                  <a:schemeClr val="bg1"/>
                </a:solidFill>
                <a:latin typeface="Arial" pitchFamily="34" charset="0"/>
                <a:cs typeface="Arial" pitchFamily="34" charset="0"/>
              </a:rPr>
              <a:t> Professional information</a:t>
            </a:r>
          </a:p>
          <a:p>
            <a:pPr marL="457200" lvl="2">
              <a:lnSpc>
                <a:spcPct val="170000"/>
              </a:lnSpc>
              <a:buClr>
                <a:srgbClr val="C00000"/>
              </a:buClr>
              <a:buFont typeface="Arial" pitchFamily="34" charset="0"/>
              <a:buChar char="•"/>
            </a:pPr>
            <a:r>
              <a:rPr lang="en-US" sz="3500" dirty="0" smtClean="0">
                <a:solidFill>
                  <a:schemeClr val="bg1"/>
                </a:solidFill>
                <a:latin typeface="Arial" pitchFamily="34" charset="0"/>
                <a:cs typeface="Arial" pitchFamily="34" charset="0"/>
              </a:rPr>
              <a:t> Personal information</a:t>
            </a:r>
          </a:p>
          <a:p>
            <a:pPr marL="457200" lvl="2">
              <a:lnSpc>
                <a:spcPct val="170000"/>
              </a:lnSpc>
              <a:buClr>
                <a:srgbClr val="C00000"/>
              </a:buClr>
              <a:buFont typeface="Arial" pitchFamily="34" charset="0"/>
              <a:buChar char="•"/>
            </a:pPr>
            <a:r>
              <a:rPr lang="en-US" sz="3500" dirty="0" smtClean="0">
                <a:solidFill>
                  <a:schemeClr val="bg1"/>
                </a:solidFill>
                <a:latin typeface="Arial" pitchFamily="34" charset="0"/>
                <a:cs typeface="Arial" pitchFamily="34" charset="0"/>
              </a:rPr>
              <a:t> Picture </a:t>
            </a:r>
          </a:p>
          <a:p>
            <a:pPr marL="457200" lvl="2">
              <a:lnSpc>
                <a:spcPct val="170000"/>
              </a:lnSpc>
              <a:buClr>
                <a:srgbClr val="C00000"/>
              </a:buClr>
              <a:buFont typeface="Arial" pitchFamily="34" charset="0"/>
              <a:buChar char="•"/>
            </a:pPr>
            <a:r>
              <a:rPr lang="en-US" sz="3500" dirty="0" smtClean="0">
                <a:solidFill>
                  <a:schemeClr val="bg1"/>
                </a:solidFill>
                <a:latin typeface="Arial" pitchFamily="34" charset="0"/>
                <a:cs typeface="Arial" pitchFamily="34" charset="0"/>
              </a:rPr>
              <a:t> Use “I”</a:t>
            </a:r>
          </a:p>
          <a:p>
            <a:pPr marL="457200" lvl="2">
              <a:lnSpc>
                <a:spcPct val="170000"/>
              </a:lnSpc>
              <a:buClr>
                <a:srgbClr val="C00000"/>
              </a:buClr>
            </a:pPr>
            <a:endParaRPr lang="en-US" sz="3500" dirty="0" smtClean="0">
              <a:solidFill>
                <a:schemeClr val="bg1"/>
              </a:solidFill>
              <a:latin typeface="Arial" pitchFamily="34" charset="0"/>
              <a:cs typeface="Arial" pitchFamily="34" charset="0"/>
            </a:endParaRPr>
          </a:p>
          <a:p>
            <a:pPr marL="0" lvl="1">
              <a:buClr>
                <a:srgbClr val="C00000"/>
              </a:buClr>
              <a:buFont typeface="Arial" pitchFamily="34" charset="0"/>
              <a:buChar char="•"/>
            </a:pPr>
            <a:endParaRPr lang="en-US" sz="3200" dirty="0" smtClean="0">
              <a:solidFill>
                <a:schemeClr val="bg1"/>
              </a:solidFill>
              <a:latin typeface="Arial" pitchFamily="34" charset="0"/>
              <a:cs typeface="Arial" pitchFamily="34" charset="0"/>
            </a:endParaRPr>
          </a:p>
          <a:p>
            <a:pPr marL="0" lvl="1">
              <a:buClr>
                <a:srgbClr val="C00000"/>
              </a:buClr>
              <a:buFont typeface="Arial" pitchFamily="34" charset="0"/>
              <a:buChar char="•"/>
            </a:pPr>
            <a:endParaRPr lang="en-US" sz="3200" dirty="0" smtClean="0">
              <a:solidFill>
                <a:schemeClr val="bg1"/>
              </a:solidFill>
              <a:latin typeface="Arial" pitchFamily="34" charset="0"/>
              <a:cs typeface="Arial" pitchFamily="34" charset="0"/>
            </a:endParaRPr>
          </a:p>
          <a:p>
            <a:pPr marL="0" lvl="1">
              <a:buClr>
                <a:srgbClr val="C00000"/>
              </a:buClr>
              <a:buFont typeface="Arial" pitchFamily="34" charset="0"/>
              <a:buChar char="•"/>
            </a:pPr>
            <a:endParaRPr lang="en-US" sz="3200" dirty="0" smtClean="0">
              <a:solidFill>
                <a:schemeClr val="bg1"/>
              </a:solidFill>
              <a:latin typeface="Arial" pitchFamily="34" charset="0"/>
              <a:cs typeface="Arial" pitchFamily="34" charset="0"/>
            </a:endParaRPr>
          </a:p>
          <a:p>
            <a:pPr marL="0" lvl="1">
              <a:buClr>
                <a:srgbClr val="C00000"/>
              </a:buClr>
            </a:pPr>
            <a:endParaRPr lang="en-US" sz="3200" dirty="0" smtClean="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0772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Encourages Student-Instructor Contact</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381000" y="1981200"/>
            <a:ext cx="8382000" cy="4419600"/>
          </a:xfrm>
          <a:prstGeom prst="rect">
            <a:avLst/>
          </a:prstGeom>
        </p:spPr>
        <p:txBody>
          <a:bodyPr vert="horz" lIns="91440" tIns="45720" rIns="91440" bIns="45720" rtlCol="0">
            <a:normAutofit lnSpcReduction="10000"/>
          </a:bodyPr>
          <a:lstStyle/>
          <a:p>
            <a:pPr marL="0" lvl="1">
              <a:lnSpc>
                <a:spcPct val="170000"/>
              </a:lnSpc>
              <a:buClr>
                <a:srgbClr val="C00000"/>
              </a:buClr>
              <a:buFont typeface="Arial" pitchFamily="34" charset="0"/>
              <a:buChar char="•"/>
            </a:pPr>
            <a:r>
              <a:rPr lang="en-US" sz="3500" dirty="0" smtClean="0">
                <a:solidFill>
                  <a:schemeClr val="bg1"/>
                </a:solidFill>
                <a:latin typeface="Arial" pitchFamily="34" charset="0"/>
                <a:cs typeface="Arial" pitchFamily="34" charset="0"/>
              </a:rPr>
              <a:t> Include a welcome message/introductory video</a:t>
            </a:r>
          </a:p>
          <a:p>
            <a:pPr marL="0" lvl="1">
              <a:lnSpc>
                <a:spcPct val="170000"/>
              </a:lnSpc>
              <a:buClr>
                <a:srgbClr val="C00000"/>
              </a:buClr>
              <a:buFont typeface="Arial" pitchFamily="34" charset="0"/>
              <a:buChar char="•"/>
            </a:pPr>
            <a:r>
              <a:rPr lang="en-US" sz="3500" dirty="0" smtClean="0">
                <a:solidFill>
                  <a:schemeClr val="bg1"/>
                </a:solidFill>
                <a:latin typeface="Arial" pitchFamily="34" charset="0"/>
                <a:cs typeface="Arial" pitchFamily="34" charset="0"/>
              </a:rPr>
              <a:t> Include regular announcements/remain ‘present’</a:t>
            </a:r>
          </a:p>
          <a:p>
            <a:pPr marL="0" lvl="1">
              <a:lnSpc>
                <a:spcPct val="170000"/>
              </a:lnSpc>
              <a:buClr>
                <a:srgbClr val="C00000"/>
              </a:buClr>
              <a:buFont typeface="Arial" pitchFamily="34" charset="0"/>
              <a:buChar char="•"/>
            </a:pPr>
            <a:r>
              <a:rPr lang="en-US" sz="3500" dirty="0" smtClean="0">
                <a:solidFill>
                  <a:schemeClr val="bg1"/>
                </a:solidFill>
                <a:latin typeface="Arial" pitchFamily="34" charset="0"/>
                <a:cs typeface="Arial" pitchFamily="34" charset="0"/>
              </a:rPr>
              <a:t> Consider virtual office hours</a:t>
            </a:r>
          </a:p>
          <a:p>
            <a:pPr marL="0" lvl="1">
              <a:buClr>
                <a:srgbClr val="C00000"/>
              </a:buClr>
              <a:buFont typeface="Arial" pitchFamily="34" charset="0"/>
              <a:buChar char="•"/>
            </a:pPr>
            <a:endParaRPr lang="en-US" sz="3200" dirty="0" smtClean="0">
              <a:solidFill>
                <a:schemeClr val="bg1"/>
              </a:solidFill>
              <a:latin typeface="Arial" pitchFamily="34" charset="0"/>
              <a:cs typeface="Arial" pitchFamily="34" charset="0"/>
            </a:endParaRPr>
          </a:p>
          <a:p>
            <a:pPr marL="0" lvl="1">
              <a:buClr>
                <a:srgbClr val="C00000"/>
              </a:buClr>
              <a:buFont typeface="Arial" pitchFamily="34" charset="0"/>
              <a:buChar char="•"/>
            </a:pPr>
            <a:endParaRPr lang="en-US" sz="3200" dirty="0" smtClean="0">
              <a:solidFill>
                <a:schemeClr val="bg1"/>
              </a:solidFill>
              <a:latin typeface="Arial" pitchFamily="34" charset="0"/>
              <a:cs typeface="Arial" pitchFamily="34" charset="0"/>
            </a:endParaRPr>
          </a:p>
          <a:p>
            <a:pPr marL="0" lvl="1">
              <a:buClr>
                <a:srgbClr val="C00000"/>
              </a:buClr>
              <a:buFont typeface="Arial" pitchFamily="34" charset="0"/>
              <a:buChar char="•"/>
            </a:pPr>
            <a:endParaRPr lang="en-US" sz="3200" dirty="0" smtClean="0">
              <a:solidFill>
                <a:schemeClr val="bg1"/>
              </a:solidFill>
              <a:latin typeface="Arial" pitchFamily="34" charset="0"/>
              <a:cs typeface="Arial" pitchFamily="34" charset="0"/>
            </a:endParaRPr>
          </a:p>
          <a:p>
            <a:pPr marL="0" lvl="1">
              <a:buClr>
                <a:srgbClr val="C00000"/>
              </a:buClr>
            </a:pPr>
            <a:endParaRPr lang="en-US" sz="3200" dirty="0" smtClean="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28175307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2296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Encourages Student-Instructor Contact</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228600" y="1524000"/>
            <a:ext cx="8382000" cy="4114800"/>
          </a:xfrm>
          <a:prstGeom prst="rect">
            <a:avLst/>
          </a:prstGeom>
        </p:spPr>
        <p:txBody>
          <a:bodyPr vert="horz" lIns="91440" tIns="45720" rIns="91440" bIns="45720" rtlCol="0">
            <a:normAutofit fontScale="85000" lnSpcReduction="20000"/>
          </a:bodyPr>
          <a:lstStyle/>
          <a:p>
            <a:pPr marL="0" lvl="1">
              <a:buClr>
                <a:srgbClr val="C00000"/>
              </a:buClr>
            </a:pPr>
            <a:endParaRPr lang="en-US" sz="3200" dirty="0" smtClean="0">
              <a:solidFill>
                <a:schemeClr val="bg1"/>
              </a:solidFill>
              <a:latin typeface="Arial" pitchFamily="34" charset="0"/>
              <a:cs typeface="Arial" pitchFamily="34" charset="0"/>
            </a:endParaRPr>
          </a:p>
          <a:p>
            <a:pPr marL="0" lvl="1">
              <a:buClr>
                <a:srgbClr val="C00000"/>
              </a:buClr>
              <a:buFont typeface="Arial" pitchFamily="34" charset="0"/>
              <a:buChar char="•"/>
            </a:pPr>
            <a:r>
              <a:rPr lang="en-US" sz="4500" dirty="0" smtClean="0">
                <a:solidFill>
                  <a:schemeClr val="bg1"/>
                </a:solidFill>
                <a:latin typeface="Arial" pitchFamily="34" charset="0"/>
                <a:cs typeface="Arial" pitchFamily="34" charset="0"/>
              </a:rPr>
              <a:t> Provide clear guidelines for interaction, including:</a:t>
            </a:r>
          </a:p>
          <a:p>
            <a:pPr marL="0" lvl="1">
              <a:buClr>
                <a:srgbClr val="C00000"/>
              </a:buClr>
              <a:buFont typeface="Arial" pitchFamily="34" charset="0"/>
              <a:buChar char="•"/>
            </a:pPr>
            <a:endParaRPr lang="en-US" sz="3200" dirty="0" smtClean="0">
              <a:solidFill>
                <a:schemeClr val="bg1"/>
              </a:solidFill>
              <a:latin typeface="Arial" pitchFamily="34" charset="0"/>
              <a:cs typeface="Arial" pitchFamily="34" charset="0"/>
            </a:endParaRPr>
          </a:p>
          <a:p>
            <a:pPr marL="457200" lvl="2">
              <a:buClr>
                <a:srgbClr val="C00000"/>
              </a:buClr>
              <a:buFont typeface="Arial" pitchFamily="34" charset="0"/>
              <a:buChar char="•"/>
            </a:pPr>
            <a:r>
              <a:rPr lang="en-US" sz="3200" dirty="0" smtClean="0">
                <a:solidFill>
                  <a:schemeClr val="bg1"/>
                </a:solidFill>
                <a:latin typeface="Arial" pitchFamily="34" charset="0"/>
                <a:cs typeface="Arial" pitchFamily="34" charset="0"/>
              </a:rPr>
              <a:t> </a:t>
            </a:r>
            <a:r>
              <a:rPr lang="en-US" sz="3800" dirty="0" smtClean="0">
                <a:solidFill>
                  <a:schemeClr val="bg1"/>
                </a:solidFill>
                <a:latin typeface="Arial" pitchFamily="34" charset="0"/>
                <a:cs typeface="Arial" pitchFamily="34" charset="0"/>
              </a:rPr>
              <a:t>The Type of Interaction Expected, for example:</a:t>
            </a:r>
          </a:p>
          <a:p>
            <a:pPr marL="0" lvl="1">
              <a:buClr>
                <a:srgbClr val="C00000"/>
              </a:buClr>
              <a:buFont typeface="Arial" pitchFamily="34" charset="0"/>
              <a:buChar char="•"/>
            </a:pPr>
            <a:endParaRPr lang="en-US" sz="3200" dirty="0" smtClean="0">
              <a:solidFill>
                <a:schemeClr val="bg1"/>
              </a:solidFill>
              <a:latin typeface="Arial" pitchFamily="34" charset="0"/>
              <a:cs typeface="Arial" pitchFamily="34" charset="0"/>
            </a:endParaRPr>
          </a:p>
          <a:p>
            <a:pPr marL="914400" lvl="3">
              <a:buClr>
                <a:srgbClr val="C00000"/>
              </a:buClr>
              <a:buFont typeface="Arial" pitchFamily="34" charset="0"/>
              <a:buChar char="•"/>
            </a:pPr>
            <a:r>
              <a:rPr lang="en-US" sz="3200" i="1" dirty="0" smtClean="0">
                <a:solidFill>
                  <a:schemeClr val="bg1"/>
                </a:solidFill>
                <a:latin typeface="Arial" pitchFamily="34" charset="0"/>
                <a:cs typeface="Arial" pitchFamily="34" charset="0"/>
              </a:rPr>
              <a:t> Proper e-mails to the instructor will include a greeting such as ‘Hello Professor’ and the student’s name at the end. Starting an email with "Hey" is not appropriate.</a:t>
            </a:r>
          </a:p>
          <a:p>
            <a:pPr marL="914400" lvl="3">
              <a:buClr>
                <a:srgbClr val="C00000"/>
              </a:buClr>
            </a:pPr>
            <a:endParaRPr lang="en-US" sz="3200" i="1" dirty="0" smtClean="0">
              <a:solidFill>
                <a:schemeClr val="bg1"/>
              </a:solidFill>
              <a:latin typeface="Arial" pitchFamily="34" charset="0"/>
              <a:cs typeface="Arial" pitchFamily="34" charset="0"/>
            </a:endParaRPr>
          </a:p>
        </p:txBody>
      </p:sp>
      <p:pic>
        <p:nvPicPr>
          <p:cNvPr id="1026" name="Picture 2" descr="C:\Documents and Settings\slgrosso\Local Settings\Temporary Internet Files\Content.IE5\0SZH82YN\MP900289590[1].jpg"/>
          <p:cNvPicPr>
            <a:picLocks noChangeAspect="1" noChangeArrowheads="1"/>
          </p:cNvPicPr>
          <p:nvPr/>
        </p:nvPicPr>
        <p:blipFill>
          <a:blip r:embed="rId2" cstate="print"/>
          <a:srcRect/>
          <a:stretch>
            <a:fillRect/>
          </a:stretch>
        </p:blipFill>
        <p:spPr bwMode="auto">
          <a:xfrm>
            <a:off x="6858000" y="5334000"/>
            <a:ext cx="1943100" cy="12954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2296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Encourages Student-Instructor Contact</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228600" y="1752600"/>
            <a:ext cx="8610600" cy="4800600"/>
          </a:xfrm>
          <a:prstGeom prst="rect">
            <a:avLst/>
          </a:prstGeom>
        </p:spPr>
        <p:txBody>
          <a:bodyPr vert="horz" lIns="91440" tIns="45720" rIns="91440" bIns="45720" rtlCol="0">
            <a:normAutofit fontScale="92500" lnSpcReduction="20000"/>
          </a:bodyPr>
          <a:lstStyle/>
          <a:p>
            <a:pPr marL="0" lvl="1">
              <a:buClr>
                <a:srgbClr val="C00000"/>
              </a:buClr>
            </a:pPr>
            <a:endParaRPr lang="en-US" sz="3200" dirty="0" smtClean="0">
              <a:solidFill>
                <a:schemeClr val="bg1"/>
              </a:solidFill>
              <a:latin typeface="Arial" pitchFamily="34" charset="0"/>
              <a:cs typeface="Arial" pitchFamily="34" charset="0"/>
            </a:endParaRPr>
          </a:p>
          <a:p>
            <a:pPr marL="0" lvl="1">
              <a:buClr>
                <a:srgbClr val="C00000"/>
              </a:buClr>
              <a:buFont typeface="Arial" pitchFamily="34" charset="0"/>
              <a:buChar char="•"/>
            </a:pPr>
            <a:r>
              <a:rPr lang="en-US" sz="4500" dirty="0" smtClean="0">
                <a:solidFill>
                  <a:schemeClr val="bg1"/>
                </a:solidFill>
                <a:latin typeface="Arial" pitchFamily="34" charset="0"/>
                <a:cs typeface="Arial" pitchFamily="34" charset="0"/>
              </a:rPr>
              <a:t> Provide clear guidelines for interaction, including:</a:t>
            </a:r>
          </a:p>
          <a:p>
            <a:pPr marL="0" lvl="1">
              <a:buClr>
                <a:srgbClr val="C00000"/>
              </a:buClr>
              <a:buFont typeface="Arial" pitchFamily="34" charset="0"/>
              <a:buChar char="•"/>
            </a:pPr>
            <a:endParaRPr lang="en-US" sz="3200" dirty="0" smtClean="0">
              <a:solidFill>
                <a:schemeClr val="bg1"/>
              </a:solidFill>
              <a:latin typeface="Arial" pitchFamily="34" charset="0"/>
              <a:cs typeface="Arial" pitchFamily="34" charset="0"/>
            </a:endParaRPr>
          </a:p>
          <a:p>
            <a:pPr marL="457200" lvl="2">
              <a:buClr>
                <a:srgbClr val="C00000"/>
              </a:buClr>
              <a:buFont typeface="Arial" pitchFamily="34" charset="0"/>
              <a:buChar char="•"/>
            </a:pPr>
            <a:r>
              <a:rPr lang="en-US" sz="3200" dirty="0" smtClean="0">
                <a:solidFill>
                  <a:schemeClr val="bg1"/>
                </a:solidFill>
                <a:latin typeface="Arial" pitchFamily="34" charset="0"/>
                <a:cs typeface="Arial" pitchFamily="34" charset="0"/>
              </a:rPr>
              <a:t> </a:t>
            </a:r>
            <a:r>
              <a:rPr lang="en-US" sz="3800" dirty="0" smtClean="0">
                <a:solidFill>
                  <a:schemeClr val="bg1"/>
                </a:solidFill>
                <a:latin typeface="Arial" pitchFamily="34" charset="0"/>
                <a:cs typeface="Arial" pitchFamily="34" charset="0"/>
              </a:rPr>
              <a:t>The Type of Interaction Expected, for example:</a:t>
            </a:r>
          </a:p>
          <a:p>
            <a:pPr marL="0" lvl="1">
              <a:buClr>
                <a:srgbClr val="C00000"/>
              </a:buClr>
              <a:buFont typeface="Arial" pitchFamily="34" charset="0"/>
              <a:buChar char="•"/>
            </a:pPr>
            <a:endParaRPr lang="en-US" sz="3200" dirty="0" smtClean="0">
              <a:solidFill>
                <a:schemeClr val="bg1"/>
              </a:solidFill>
              <a:latin typeface="Arial" pitchFamily="34" charset="0"/>
              <a:cs typeface="Arial" pitchFamily="34" charset="0"/>
            </a:endParaRPr>
          </a:p>
          <a:p>
            <a:pPr marL="914400" lvl="3">
              <a:buClr>
                <a:srgbClr val="C00000"/>
              </a:buClr>
              <a:buFont typeface="Arial" pitchFamily="34" charset="0"/>
              <a:buChar char="•"/>
            </a:pPr>
            <a:r>
              <a:rPr lang="en-US" sz="3200" dirty="0" smtClean="0">
                <a:solidFill>
                  <a:schemeClr val="bg1"/>
                </a:solidFill>
                <a:latin typeface="Arial" pitchFamily="34" charset="0"/>
                <a:cs typeface="Arial" pitchFamily="34" charset="0"/>
              </a:rPr>
              <a:t> </a:t>
            </a:r>
            <a:r>
              <a:rPr lang="en-US" sz="3200" i="1" dirty="0" smtClean="0">
                <a:solidFill>
                  <a:schemeClr val="bg1"/>
                </a:solidFill>
                <a:latin typeface="Arial" pitchFamily="34" charset="0"/>
                <a:cs typeface="Arial" pitchFamily="34" charset="0"/>
              </a:rPr>
              <a:t>General questions about the course and assignments should be asked in the Discussion Board forum titled “Questions about the Course”</a:t>
            </a:r>
          </a:p>
          <a:p>
            <a:pPr marL="457200" lvl="2">
              <a:buClr>
                <a:srgbClr val="C00000"/>
              </a:buClr>
              <a:buFont typeface="Arial" pitchFamily="34" charset="0"/>
              <a:buChar char="•"/>
            </a:pPr>
            <a:endParaRPr lang="en-US" sz="3200" dirty="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29686762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229600" cy="10668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Encourages Student-Instructor Contact</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304800" y="2209800"/>
            <a:ext cx="8382000" cy="3886200"/>
          </a:xfrm>
          <a:prstGeom prst="rect">
            <a:avLst/>
          </a:prstGeom>
        </p:spPr>
        <p:txBody>
          <a:bodyPr vert="horz" lIns="91440" tIns="45720" rIns="91440" bIns="45720" rtlCol="0">
            <a:normAutofit fontScale="77500" lnSpcReduction="20000"/>
          </a:bodyPr>
          <a:lstStyle/>
          <a:p>
            <a:pPr marL="0" lvl="1">
              <a:buClr>
                <a:srgbClr val="C00000"/>
              </a:buClr>
              <a:buFont typeface="Arial" pitchFamily="34" charset="0"/>
              <a:buChar char="•"/>
            </a:pPr>
            <a:r>
              <a:rPr lang="en-US" sz="3200" dirty="0" smtClean="0">
                <a:solidFill>
                  <a:schemeClr val="bg1"/>
                </a:solidFill>
                <a:latin typeface="Arial" pitchFamily="34" charset="0"/>
                <a:cs typeface="Arial" pitchFamily="34" charset="0"/>
              </a:rPr>
              <a:t> </a:t>
            </a:r>
            <a:r>
              <a:rPr lang="en-US" sz="4500" dirty="0" smtClean="0">
                <a:solidFill>
                  <a:schemeClr val="bg1"/>
                </a:solidFill>
                <a:latin typeface="Arial" pitchFamily="34" charset="0"/>
                <a:cs typeface="Arial" pitchFamily="34" charset="0"/>
              </a:rPr>
              <a:t>Provide clear guidelines for interaction, including:</a:t>
            </a:r>
          </a:p>
          <a:p>
            <a:pPr marL="0" lvl="1">
              <a:buClr>
                <a:srgbClr val="C00000"/>
              </a:buClr>
              <a:buFont typeface="Arial" pitchFamily="34" charset="0"/>
              <a:buChar char="•"/>
            </a:pPr>
            <a:endParaRPr lang="en-US" sz="3200" dirty="0" smtClean="0">
              <a:solidFill>
                <a:schemeClr val="bg1"/>
              </a:solidFill>
              <a:latin typeface="Arial" pitchFamily="34" charset="0"/>
              <a:cs typeface="Arial" pitchFamily="34" charset="0"/>
            </a:endParaRPr>
          </a:p>
          <a:p>
            <a:pPr marL="457200" lvl="2">
              <a:buClr>
                <a:srgbClr val="C00000"/>
              </a:buClr>
              <a:buFont typeface="Arial" pitchFamily="34" charset="0"/>
              <a:buChar char="•"/>
            </a:pPr>
            <a:r>
              <a:rPr lang="en-US" sz="3200" dirty="0" smtClean="0">
                <a:solidFill>
                  <a:schemeClr val="bg1"/>
                </a:solidFill>
                <a:latin typeface="Arial" pitchFamily="34" charset="0"/>
                <a:cs typeface="Arial" pitchFamily="34" charset="0"/>
              </a:rPr>
              <a:t> </a:t>
            </a:r>
            <a:r>
              <a:rPr lang="en-US" sz="3800" dirty="0" smtClean="0">
                <a:solidFill>
                  <a:schemeClr val="bg1"/>
                </a:solidFill>
                <a:latin typeface="Arial" pitchFamily="34" charset="0"/>
                <a:cs typeface="Arial" pitchFamily="34" charset="0"/>
              </a:rPr>
              <a:t>The Timeliness of the Contact, for example:  </a:t>
            </a:r>
          </a:p>
          <a:p>
            <a:pPr marL="457200" lvl="2">
              <a:buClr>
                <a:srgbClr val="C00000"/>
              </a:buClr>
              <a:buFont typeface="Arial" pitchFamily="34" charset="0"/>
              <a:buChar char="•"/>
            </a:pPr>
            <a:endParaRPr lang="en-US" sz="3800" dirty="0" smtClean="0">
              <a:solidFill>
                <a:schemeClr val="bg1"/>
              </a:solidFill>
              <a:latin typeface="Arial" pitchFamily="34" charset="0"/>
              <a:cs typeface="Arial" pitchFamily="34" charset="0"/>
            </a:endParaRPr>
          </a:p>
          <a:p>
            <a:pPr marL="914400" lvl="3">
              <a:buClr>
                <a:srgbClr val="C00000"/>
              </a:buClr>
              <a:buFont typeface="Arial" pitchFamily="34" charset="0"/>
              <a:buChar char="•"/>
            </a:pPr>
            <a:r>
              <a:rPr lang="en-US" sz="3800" dirty="0" smtClean="0">
                <a:solidFill>
                  <a:schemeClr val="bg1"/>
                </a:solidFill>
                <a:latin typeface="Arial" pitchFamily="34" charset="0"/>
                <a:cs typeface="Arial" pitchFamily="34" charset="0"/>
              </a:rPr>
              <a:t> </a:t>
            </a:r>
            <a:r>
              <a:rPr lang="en-US" sz="3500" i="1" dirty="0" smtClean="0">
                <a:solidFill>
                  <a:schemeClr val="bg1"/>
                </a:solidFill>
                <a:latin typeface="Arial" pitchFamily="34" charset="0"/>
                <a:cs typeface="Arial" pitchFamily="34" charset="0"/>
              </a:rPr>
              <a:t>The instructor will respond to e-mails within 24 hours of receipt</a:t>
            </a:r>
          </a:p>
          <a:p>
            <a:pPr marL="457200" lvl="2">
              <a:buClr>
                <a:srgbClr val="C00000"/>
              </a:buClr>
              <a:buFont typeface="Arial" pitchFamily="34" charset="0"/>
              <a:buChar char="•"/>
            </a:pPr>
            <a:endParaRPr lang="en-US" sz="3500" i="1" dirty="0" smtClean="0">
              <a:solidFill>
                <a:schemeClr val="bg1"/>
              </a:solidFill>
              <a:latin typeface="Arial" pitchFamily="34" charset="0"/>
              <a:cs typeface="Arial" pitchFamily="34" charset="0"/>
            </a:endParaRPr>
          </a:p>
          <a:p>
            <a:pPr marL="914400" lvl="3">
              <a:buClr>
                <a:srgbClr val="C00000"/>
              </a:buClr>
              <a:buFont typeface="Arial" pitchFamily="34" charset="0"/>
              <a:buChar char="•"/>
            </a:pPr>
            <a:r>
              <a:rPr lang="en-US" sz="3500" i="1" dirty="0" smtClean="0">
                <a:solidFill>
                  <a:schemeClr val="bg1"/>
                </a:solidFill>
                <a:latin typeface="Arial" pitchFamily="34" charset="0"/>
                <a:cs typeface="Arial" pitchFamily="34" charset="0"/>
              </a:rPr>
              <a:t> The instructor will respond to properly written emails within 48 hours on weekends</a:t>
            </a:r>
            <a:endParaRPr lang="en-US" sz="3200" i="1" dirty="0" smtClean="0">
              <a:solidFill>
                <a:schemeClr val="bg1"/>
              </a:solidFill>
              <a:latin typeface="Arial" pitchFamily="34" charset="0"/>
              <a:cs typeface="Arial" pitchFamily="34" charset="0"/>
            </a:endParaRPr>
          </a:p>
          <a:p>
            <a:pPr marL="457200" lvl="2">
              <a:buClr>
                <a:srgbClr val="C00000"/>
              </a:buClr>
              <a:buFont typeface="Arial" pitchFamily="34" charset="0"/>
              <a:buChar char="•"/>
            </a:pPr>
            <a:endParaRPr lang="en-US" sz="3200" dirty="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305800" cy="10668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Encourages Student-Instructor Contact</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304800" y="2286000"/>
            <a:ext cx="8382000" cy="4114800"/>
          </a:xfrm>
          <a:prstGeom prst="rect">
            <a:avLst/>
          </a:prstGeom>
        </p:spPr>
        <p:txBody>
          <a:bodyPr vert="horz" lIns="91440" tIns="45720" rIns="91440" bIns="45720" rtlCol="0">
            <a:normAutofit fontScale="77500" lnSpcReduction="20000"/>
          </a:bodyPr>
          <a:lstStyle/>
          <a:p>
            <a:pPr marL="0" lvl="1">
              <a:buClr>
                <a:srgbClr val="C00000"/>
              </a:buClr>
              <a:buFont typeface="Arial" pitchFamily="34" charset="0"/>
              <a:buChar char="•"/>
            </a:pPr>
            <a:r>
              <a:rPr lang="en-US" sz="3200" dirty="0" smtClean="0">
                <a:solidFill>
                  <a:schemeClr val="bg1"/>
                </a:solidFill>
                <a:latin typeface="Arial" pitchFamily="34" charset="0"/>
                <a:cs typeface="Arial" pitchFamily="34" charset="0"/>
              </a:rPr>
              <a:t> </a:t>
            </a:r>
            <a:r>
              <a:rPr lang="en-US" sz="4000" dirty="0" smtClean="0">
                <a:solidFill>
                  <a:schemeClr val="bg1"/>
                </a:solidFill>
                <a:latin typeface="Arial" pitchFamily="34" charset="0"/>
                <a:cs typeface="Arial" pitchFamily="34" charset="0"/>
              </a:rPr>
              <a:t>Provide clear guidelines for interaction, including</a:t>
            </a:r>
            <a:r>
              <a:rPr lang="en-US" sz="3200" dirty="0" smtClean="0">
                <a:solidFill>
                  <a:schemeClr val="bg1"/>
                </a:solidFill>
                <a:latin typeface="Arial" pitchFamily="34" charset="0"/>
                <a:cs typeface="Arial" pitchFamily="34" charset="0"/>
              </a:rPr>
              <a:t>:</a:t>
            </a:r>
          </a:p>
          <a:p>
            <a:pPr marL="0" lvl="1">
              <a:buClr>
                <a:srgbClr val="C00000"/>
              </a:buClr>
              <a:buFont typeface="Arial" pitchFamily="34" charset="0"/>
              <a:buChar char="•"/>
            </a:pPr>
            <a:endParaRPr lang="en-US" sz="3200" dirty="0" smtClean="0">
              <a:solidFill>
                <a:schemeClr val="bg1"/>
              </a:solidFill>
              <a:latin typeface="Arial" pitchFamily="34" charset="0"/>
              <a:cs typeface="Arial" pitchFamily="34" charset="0"/>
            </a:endParaRPr>
          </a:p>
          <a:p>
            <a:pPr marL="457200" lvl="2">
              <a:buClr>
                <a:srgbClr val="C00000"/>
              </a:buClr>
              <a:buFont typeface="Arial" pitchFamily="34" charset="0"/>
              <a:buChar char="•"/>
            </a:pPr>
            <a:r>
              <a:rPr lang="en-US" sz="3200" dirty="0" smtClean="0">
                <a:solidFill>
                  <a:schemeClr val="bg1"/>
                </a:solidFill>
                <a:latin typeface="Arial" pitchFamily="34" charset="0"/>
                <a:cs typeface="Arial" pitchFamily="34" charset="0"/>
              </a:rPr>
              <a:t> </a:t>
            </a:r>
            <a:r>
              <a:rPr lang="en-US" sz="3400" dirty="0" smtClean="0">
                <a:solidFill>
                  <a:schemeClr val="bg1"/>
                </a:solidFill>
                <a:latin typeface="Arial" pitchFamily="34" charset="0"/>
                <a:cs typeface="Arial" pitchFamily="34" charset="0"/>
              </a:rPr>
              <a:t>The Tone of the Contact, for example:</a:t>
            </a:r>
          </a:p>
          <a:p>
            <a:pPr marL="457200" lvl="2">
              <a:buClr>
                <a:srgbClr val="C00000"/>
              </a:buClr>
              <a:buFont typeface="Arial" pitchFamily="34" charset="0"/>
              <a:buChar char="•"/>
            </a:pPr>
            <a:endParaRPr lang="en-US" sz="3400" dirty="0" smtClean="0">
              <a:solidFill>
                <a:schemeClr val="bg1"/>
              </a:solidFill>
              <a:latin typeface="Arial" pitchFamily="34" charset="0"/>
              <a:cs typeface="Arial" pitchFamily="34" charset="0"/>
            </a:endParaRPr>
          </a:p>
          <a:p>
            <a:pPr marL="914400" lvl="3">
              <a:buClr>
                <a:srgbClr val="C00000"/>
              </a:buClr>
              <a:buFont typeface="Arial" pitchFamily="34" charset="0"/>
              <a:buChar char="•"/>
            </a:pPr>
            <a:r>
              <a:rPr lang="en-US" sz="3400" dirty="0" smtClean="0">
                <a:solidFill>
                  <a:schemeClr val="bg1"/>
                </a:solidFill>
                <a:latin typeface="Arial" pitchFamily="34" charset="0"/>
                <a:cs typeface="Arial" pitchFamily="34" charset="0"/>
              </a:rPr>
              <a:t> Provide ‘netiquette’ guidelines</a:t>
            </a:r>
          </a:p>
          <a:p>
            <a:pPr marL="457200" lvl="2">
              <a:buClr>
                <a:srgbClr val="C00000"/>
              </a:buClr>
              <a:buFont typeface="Arial" pitchFamily="34" charset="0"/>
              <a:buChar char="•"/>
            </a:pPr>
            <a:endParaRPr lang="en-US" sz="3800" dirty="0" smtClean="0">
              <a:solidFill>
                <a:schemeClr val="bg1"/>
              </a:solidFill>
              <a:latin typeface="Arial" pitchFamily="34" charset="0"/>
              <a:cs typeface="Arial" pitchFamily="34" charset="0"/>
            </a:endParaRPr>
          </a:p>
          <a:p>
            <a:pPr marL="914400" lvl="3">
              <a:buClr>
                <a:srgbClr val="C00000"/>
              </a:buClr>
              <a:buFont typeface="Arial" pitchFamily="34" charset="0"/>
              <a:buChar char="•"/>
            </a:pPr>
            <a:r>
              <a:rPr lang="en-US" sz="3800" dirty="0" smtClean="0">
                <a:solidFill>
                  <a:schemeClr val="bg1"/>
                </a:solidFill>
                <a:latin typeface="Arial" pitchFamily="34" charset="0"/>
                <a:cs typeface="Arial" pitchFamily="34" charset="0"/>
              </a:rPr>
              <a:t> </a:t>
            </a:r>
            <a:r>
              <a:rPr lang="en-US" sz="3400" i="1" dirty="0" smtClean="0">
                <a:solidFill>
                  <a:schemeClr val="bg1"/>
                </a:solidFill>
                <a:latin typeface="Arial" pitchFamily="34" charset="0"/>
                <a:cs typeface="Arial" pitchFamily="34" charset="0"/>
              </a:rPr>
              <a:t>Respond courteously to student communication</a:t>
            </a:r>
          </a:p>
          <a:p>
            <a:pPr marL="457200" lvl="2">
              <a:buClr>
                <a:srgbClr val="C00000"/>
              </a:buClr>
              <a:buFont typeface="Arial" pitchFamily="34" charset="0"/>
              <a:buChar char="•"/>
            </a:pPr>
            <a:endParaRPr lang="en-US" sz="3400" dirty="0" smtClean="0">
              <a:solidFill>
                <a:schemeClr val="bg1"/>
              </a:solidFill>
              <a:latin typeface="Arial" pitchFamily="34" charset="0"/>
              <a:cs typeface="Arial" pitchFamily="34" charset="0"/>
            </a:endParaRPr>
          </a:p>
          <a:p>
            <a:pPr marL="914400" lvl="3">
              <a:buClr>
                <a:srgbClr val="C00000"/>
              </a:buClr>
              <a:buFont typeface="Arial" pitchFamily="34" charset="0"/>
              <a:buChar char="•"/>
            </a:pPr>
            <a:r>
              <a:rPr lang="en-US" sz="3400" i="1" dirty="0" smtClean="0">
                <a:solidFill>
                  <a:schemeClr val="bg1"/>
                </a:solidFill>
                <a:latin typeface="Arial" pitchFamily="34" charset="0"/>
                <a:cs typeface="Arial" pitchFamily="34" charset="0"/>
              </a:rPr>
              <a:t> Use students’ names</a:t>
            </a:r>
          </a:p>
          <a:p>
            <a:pPr marL="914400" lvl="3">
              <a:buClr>
                <a:srgbClr val="C00000"/>
              </a:buClr>
              <a:buFont typeface="Arial" pitchFamily="34" charset="0"/>
              <a:buChar char="•"/>
            </a:pPr>
            <a:endParaRPr lang="en-US" sz="3400" i="1" dirty="0" smtClean="0">
              <a:solidFill>
                <a:schemeClr val="bg1"/>
              </a:solidFill>
              <a:latin typeface="Arial" pitchFamily="34" charset="0"/>
              <a:cs typeface="Arial" pitchFamily="34" charset="0"/>
            </a:endParaRPr>
          </a:p>
          <a:p>
            <a:pPr marL="457200" lvl="2">
              <a:buClr>
                <a:srgbClr val="C00000"/>
              </a:buClr>
              <a:buFont typeface="Arial" pitchFamily="34" charset="0"/>
              <a:buChar char="•"/>
            </a:pPr>
            <a:endParaRPr lang="en-US" sz="3400" i="1" dirty="0" smtClean="0">
              <a:solidFill>
                <a:schemeClr val="bg1"/>
              </a:solidFill>
              <a:latin typeface="Arial" pitchFamily="34" charset="0"/>
              <a:cs typeface="Arial" pitchFamily="34" charset="0"/>
            </a:endParaRPr>
          </a:p>
          <a:p>
            <a:pPr marL="457200" lvl="2">
              <a:buClr>
                <a:srgbClr val="C00000"/>
              </a:buClr>
              <a:buFont typeface="Arial" pitchFamily="34" charset="0"/>
              <a:buChar char="•"/>
            </a:pPr>
            <a:endParaRPr lang="en-US" sz="3200" dirty="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305800" cy="10668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Encourages Student-Instructor Contact</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304800" y="2286000"/>
            <a:ext cx="8382000" cy="3581400"/>
          </a:xfrm>
          <a:prstGeom prst="rect">
            <a:avLst/>
          </a:prstGeom>
        </p:spPr>
        <p:txBody>
          <a:bodyPr vert="horz" lIns="91440" tIns="45720" rIns="91440" bIns="45720" rtlCol="0">
            <a:normAutofit/>
          </a:bodyPr>
          <a:lstStyle/>
          <a:p>
            <a:pPr marL="0" lvl="1">
              <a:buClr>
                <a:srgbClr val="C00000"/>
              </a:buClr>
              <a:buFont typeface="Arial" pitchFamily="34" charset="0"/>
              <a:buChar char="•"/>
            </a:pPr>
            <a:r>
              <a:rPr lang="en-US" sz="3200" dirty="0" smtClean="0">
                <a:solidFill>
                  <a:schemeClr val="bg1"/>
                </a:solidFill>
                <a:latin typeface="Arial" pitchFamily="34" charset="0"/>
                <a:cs typeface="Arial" pitchFamily="34" charset="0"/>
              </a:rPr>
              <a:t> </a:t>
            </a:r>
            <a:r>
              <a:rPr lang="en-US" sz="3400" i="1" dirty="0" smtClean="0">
                <a:solidFill>
                  <a:schemeClr val="bg1"/>
                </a:solidFill>
                <a:latin typeface="Arial" pitchFamily="34" charset="0"/>
                <a:cs typeface="Arial" pitchFamily="34" charset="0"/>
              </a:rPr>
              <a:t>Have formative evaluations two to three times a semester.  Ask questions like:</a:t>
            </a:r>
          </a:p>
          <a:p>
            <a:pPr marL="457200" lvl="2">
              <a:buClr>
                <a:srgbClr val="C00000"/>
              </a:buClr>
              <a:buFont typeface="Arial" pitchFamily="34" charset="0"/>
              <a:buChar char="•"/>
            </a:pPr>
            <a:r>
              <a:rPr lang="en-US" sz="3400" i="1" dirty="0" smtClean="0">
                <a:solidFill>
                  <a:schemeClr val="bg1"/>
                </a:solidFill>
                <a:latin typeface="Arial" pitchFamily="34" charset="0"/>
                <a:cs typeface="Arial" pitchFamily="34" charset="0"/>
              </a:rPr>
              <a:t> How is the course going?</a:t>
            </a:r>
          </a:p>
          <a:p>
            <a:pPr marL="457200" lvl="2">
              <a:buClr>
                <a:srgbClr val="C00000"/>
              </a:buClr>
              <a:buFont typeface="Arial" pitchFamily="34" charset="0"/>
              <a:buChar char="•"/>
            </a:pPr>
            <a:r>
              <a:rPr lang="en-US" sz="3400" i="1" dirty="0" smtClean="0">
                <a:solidFill>
                  <a:schemeClr val="bg1"/>
                </a:solidFill>
                <a:latin typeface="Arial" pitchFamily="34" charset="0"/>
                <a:cs typeface="Arial" pitchFamily="34" charset="0"/>
              </a:rPr>
              <a:t> What do you not understand in the course?</a:t>
            </a:r>
          </a:p>
          <a:p>
            <a:pPr marL="457200" lvl="2">
              <a:buClr>
                <a:srgbClr val="C00000"/>
              </a:buClr>
              <a:buFont typeface="Arial" pitchFamily="34" charset="0"/>
              <a:buChar char="•"/>
            </a:pPr>
            <a:r>
              <a:rPr lang="en-US" sz="3400" i="1" dirty="0" smtClean="0">
                <a:solidFill>
                  <a:schemeClr val="bg1"/>
                </a:solidFill>
                <a:latin typeface="Arial" pitchFamily="34" charset="0"/>
                <a:cs typeface="Arial" pitchFamily="34" charset="0"/>
              </a:rPr>
              <a:t> Do you have any suggestions?</a:t>
            </a:r>
          </a:p>
          <a:p>
            <a:pPr marL="914400" lvl="3">
              <a:buClr>
                <a:srgbClr val="C00000"/>
              </a:buClr>
              <a:buFont typeface="Arial" pitchFamily="34" charset="0"/>
              <a:buChar char="•"/>
            </a:pPr>
            <a:endParaRPr lang="en-US" sz="3400" i="1" dirty="0" smtClean="0">
              <a:solidFill>
                <a:schemeClr val="bg1"/>
              </a:solidFill>
              <a:latin typeface="Arial" pitchFamily="34" charset="0"/>
              <a:cs typeface="Arial" pitchFamily="34" charset="0"/>
            </a:endParaRPr>
          </a:p>
          <a:p>
            <a:pPr marL="457200" lvl="2">
              <a:buClr>
                <a:srgbClr val="C00000"/>
              </a:buClr>
            </a:pPr>
            <a:endParaRPr lang="en-US" sz="3400" i="1" dirty="0" smtClean="0">
              <a:solidFill>
                <a:schemeClr val="bg1"/>
              </a:solidFill>
              <a:latin typeface="Arial" pitchFamily="34" charset="0"/>
              <a:cs typeface="Arial" pitchFamily="34" charset="0"/>
            </a:endParaRPr>
          </a:p>
          <a:p>
            <a:pPr marL="457200" lvl="2">
              <a:buClr>
                <a:srgbClr val="C00000"/>
              </a:buClr>
              <a:buFont typeface="Arial" pitchFamily="34" charset="0"/>
              <a:buChar char="•"/>
            </a:pPr>
            <a:endParaRPr lang="en-US" sz="3200" dirty="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153400" cy="9906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Encourages Student-Student Cooperation</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304800" y="1981200"/>
            <a:ext cx="8382000" cy="4114800"/>
          </a:xfrm>
          <a:prstGeom prst="rect">
            <a:avLst/>
          </a:prstGeom>
        </p:spPr>
        <p:txBody>
          <a:bodyPr vert="horz" lIns="91440" tIns="45720" rIns="91440" bIns="45720" rtlCol="0">
            <a:normAutofit/>
          </a:bodyPr>
          <a:lstStyle/>
          <a:p>
            <a:pPr marL="0" lvl="1">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a:t>
            </a:r>
            <a:r>
              <a:rPr lang="en-US" sz="3500" dirty="0" smtClean="0">
                <a:solidFill>
                  <a:schemeClr val="bg1"/>
                </a:solidFill>
                <a:latin typeface="Arial" pitchFamily="34" charset="0"/>
                <a:cs typeface="Arial" pitchFamily="34" charset="0"/>
              </a:rPr>
              <a:t>Have students introduce themselves</a:t>
            </a:r>
            <a:r>
              <a:rPr lang="en-US" sz="3600" dirty="0" smtClean="0">
                <a:solidFill>
                  <a:schemeClr val="bg1"/>
                </a:solidFill>
                <a:latin typeface="Arial" pitchFamily="34" charset="0"/>
                <a:cs typeface="Arial" pitchFamily="34" charset="0"/>
              </a:rPr>
              <a:t> </a:t>
            </a:r>
            <a:endParaRPr lang="en-US" sz="4000" dirty="0" smtClean="0">
              <a:solidFill>
                <a:schemeClr val="bg1"/>
              </a:solidFill>
              <a:latin typeface="Arial" pitchFamily="34" charset="0"/>
              <a:cs typeface="Arial" pitchFamily="34" charset="0"/>
            </a:endParaRPr>
          </a:p>
          <a:p>
            <a:pPr marL="914400" lvl="3">
              <a:buClr>
                <a:srgbClr val="C00000"/>
              </a:buClr>
              <a:buFont typeface="Arial" pitchFamily="34" charset="0"/>
              <a:buChar char="•"/>
            </a:pPr>
            <a:endParaRPr lang="en-US" sz="3600" i="1" dirty="0" smtClean="0">
              <a:solidFill>
                <a:schemeClr val="bg1"/>
              </a:solidFill>
              <a:latin typeface="Arial" pitchFamily="34" charset="0"/>
              <a:cs typeface="Arial" pitchFamily="34" charset="0"/>
            </a:endParaRPr>
          </a:p>
          <a:p>
            <a:pPr marL="457200" lvl="2">
              <a:buClr>
                <a:srgbClr val="C00000"/>
              </a:buClr>
              <a:buFont typeface="Arial" pitchFamily="34" charset="0"/>
              <a:buChar char="•"/>
            </a:pPr>
            <a:endParaRPr lang="en-US" sz="3200" dirty="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
        <p:nvSpPr>
          <p:cNvPr id="11" name="TextBox 10"/>
          <p:cNvSpPr txBox="1"/>
          <p:nvPr/>
        </p:nvSpPr>
        <p:spPr>
          <a:xfrm>
            <a:off x="1524000" y="5943600"/>
            <a:ext cx="1287293" cy="276999"/>
          </a:xfrm>
          <a:prstGeom prst="rect">
            <a:avLst/>
          </a:prstGeom>
          <a:noFill/>
        </p:spPr>
        <p:txBody>
          <a:bodyPr wrap="square" rtlCol="0">
            <a:spAutoFit/>
          </a:bodyPr>
          <a:lstStyle/>
          <a:p>
            <a:pPr algn="ctr"/>
            <a:r>
              <a:rPr lang="en-US" sz="1200" b="1" dirty="0" smtClean="0">
                <a:latin typeface="Arial" pitchFamily="34" charset="0"/>
                <a:cs typeface="Arial" pitchFamily="34" charset="0"/>
              </a:rPr>
              <a:t>Time on Task</a:t>
            </a:r>
            <a:endParaRPr lang="en-US" sz="1200" b="1" dirty="0">
              <a:latin typeface="Arial" pitchFamily="34" charset="0"/>
              <a:cs typeface="Arial" pitchFamily="34" charset="0"/>
            </a:endParaRPr>
          </a:p>
        </p:txBody>
      </p:sp>
      <p:sp>
        <p:nvSpPr>
          <p:cNvPr id="17" name="TextBox 16"/>
          <p:cNvSpPr txBox="1"/>
          <p:nvPr/>
        </p:nvSpPr>
        <p:spPr>
          <a:xfrm>
            <a:off x="3962400" y="5867400"/>
            <a:ext cx="1287293" cy="276999"/>
          </a:xfrm>
          <a:prstGeom prst="rect">
            <a:avLst/>
          </a:prstGeom>
          <a:noFill/>
        </p:spPr>
        <p:txBody>
          <a:bodyPr wrap="square" rtlCol="0">
            <a:spAutoFit/>
          </a:bodyPr>
          <a:lstStyle/>
          <a:p>
            <a:pPr algn="ctr"/>
            <a:r>
              <a:rPr lang="en-US" sz="1200" b="1" dirty="0" smtClean="0">
                <a:latin typeface="Arial" pitchFamily="34" charset="0"/>
                <a:cs typeface="Arial" pitchFamily="34" charset="0"/>
              </a:rPr>
              <a:t>Contact</a:t>
            </a:r>
            <a:endParaRPr lang="en-US" sz="1200" b="1" dirty="0">
              <a:latin typeface="Arial" pitchFamily="34" charset="0"/>
              <a:cs typeface="Arial" pitchFamily="34" charset="0"/>
            </a:endParaRPr>
          </a:p>
        </p:txBody>
      </p:sp>
      <p:pic>
        <p:nvPicPr>
          <p:cNvPr id="8" name="Picture 7"/>
          <p:cNvPicPr/>
          <p:nvPr/>
        </p:nvPicPr>
        <p:blipFill>
          <a:blip r:embed="rId2" cstate="print"/>
          <a:srcRect l="25641" t="33761" r="3045" b="9615"/>
          <a:stretch>
            <a:fillRect/>
          </a:stretch>
        </p:blipFill>
        <p:spPr bwMode="auto">
          <a:xfrm>
            <a:off x="1066800" y="2971800"/>
            <a:ext cx="70866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2296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Encourages Student-Student Cooperation</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304800" y="2057400"/>
            <a:ext cx="8382000" cy="3733800"/>
          </a:xfrm>
          <a:prstGeom prst="rect">
            <a:avLst/>
          </a:prstGeom>
        </p:spPr>
        <p:txBody>
          <a:bodyPr vert="horz" lIns="91440" tIns="45720" rIns="91440" bIns="45720" rtlCol="0">
            <a:normAutofit fontScale="92500"/>
          </a:bodyPr>
          <a:lstStyle/>
          <a:p>
            <a:pPr marL="0" lvl="1">
              <a:lnSpc>
                <a:spcPct val="17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a:t>
            </a:r>
            <a:r>
              <a:rPr lang="en-US" sz="3900" dirty="0" smtClean="0">
                <a:solidFill>
                  <a:schemeClr val="bg1"/>
                </a:solidFill>
                <a:latin typeface="Arial" pitchFamily="34" charset="0"/>
                <a:cs typeface="Arial" pitchFamily="34" charset="0"/>
              </a:rPr>
              <a:t>Use group projects</a:t>
            </a:r>
          </a:p>
          <a:p>
            <a:pPr marL="457200" lvl="2">
              <a:lnSpc>
                <a:spcPct val="170000"/>
              </a:lnSpc>
              <a:buClr>
                <a:srgbClr val="C00000"/>
              </a:buClr>
              <a:buFont typeface="Arial" pitchFamily="34" charset="0"/>
              <a:buChar char="•"/>
            </a:pPr>
            <a:r>
              <a:rPr lang="en-US" sz="3900" dirty="0" smtClean="0">
                <a:solidFill>
                  <a:schemeClr val="bg1"/>
                </a:solidFill>
                <a:latin typeface="Arial" pitchFamily="34" charset="0"/>
                <a:cs typeface="Arial" pitchFamily="34" charset="0"/>
              </a:rPr>
              <a:t> case studies, simulations, debates</a:t>
            </a:r>
          </a:p>
          <a:p>
            <a:pPr marL="0" lvl="1">
              <a:lnSpc>
                <a:spcPct val="170000"/>
              </a:lnSpc>
              <a:buClr>
                <a:srgbClr val="C00000"/>
              </a:buClr>
              <a:buFont typeface="Arial" pitchFamily="34" charset="0"/>
              <a:buChar char="•"/>
            </a:pPr>
            <a:r>
              <a:rPr lang="en-US" sz="3900" dirty="0" smtClean="0">
                <a:solidFill>
                  <a:schemeClr val="bg1"/>
                </a:solidFill>
                <a:latin typeface="Arial" pitchFamily="34" charset="0"/>
                <a:cs typeface="Arial" pitchFamily="34" charset="0"/>
              </a:rPr>
              <a:t> Use group blogs and wikis</a:t>
            </a:r>
          </a:p>
          <a:p>
            <a:pPr marL="0" lvl="1">
              <a:lnSpc>
                <a:spcPct val="170000"/>
              </a:lnSpc>
              <a:buClr>
                <a:srgbClr val="C00000"/>
              </a:buClr>
            </a:pPr>
            <a:endParaRPr lang="en-US" sz="3600" i="1" dirty="0" smtClean="0">
              <a:solidFill>
                <a:schemeClr val="bg1"/>
              </a:solidFill>
              <a:latin typeface="Arial" pitchFamily="34" charset="0"/>
              <a:cs typeface="Arial" pitchFamily="34" charset="0"/>
            </a:endParaRPr>
          </a:p>
          <a:p>
            <a:pPr marL="457200" lvl="2">
              <a:buClr>
                <a:srgbClr val="C00000"/>
              </a:buClr>
              <a:buFont typeface="Arial" pitchFamily="34" charset="0"/>
              <a:buChar char="•"/>
            </a:pPr>
            <a:endParaRPr lang="en-US" sz="3200" dirty="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lgrosso\AppData\Local\Microsoft\Windows\Temporary Internet Files\Content.IE5\HOJ55V0N\MP900423034[1].jpg"/>
          <p:cNvPicPr>
            <a:picLocks noChangeAspect="1" noChangeArrowheads="1"/>
          </p:cNvPicPr>
          <p:nvPr/>
        </p:nvPicPr>
        <p:blipFill>
          <a:blip r:embed="rId2" cstate="print"/>
          <a:srcRect/>
          <a:stretch>
            <a:fillRect/>
          </a:stretch>
        </p:blipFill>
        <p:spPr bwMode="auto">
          <a:xfrm>
            <a:off x="2286000" y="1219200"/>
            <a:ext cx="4648200" cy="4410075"/>
          </a:xfrm>
          <a:prstGeom prst="rect">
            <a:avLst/>
          </a:prstGeom>
          <a:noFill/>
          <a:ln w="9525">
            <a:noFill/>
            <a:miter lim="800000"/>
            <a:headEnd/>
            <a:tailEnd/>
          </a:ln>
        </p:spPr>
      </p:pic>
      <p:sp>
        <p:nvSpPr>
          <p:cNvPr id="3" name="Rectangle 2"/>
          <p:cNvSpPr/>
          <p:nvPr/>
        </p:nvSpPr>
        <p:spPr>
          <a:xfrm rot="20417934">
            <a:off x="1447800" y="609600"/>
            <a:ext cx="505267" cy="923330"/>
          </a:xfrm>
          <a:prstGeom prst="rect">
            <a:avLst/>
          </a:prstGeom>
          <a:noFill/>
        </p:spPr>
        <p:txBody>
          <a:bodyPr wrap="none">
            <a:spAutoFit/>
          </a:bodyPr>
          <a:lstStyle/>
          <a:p>
            <a:pPr algn="ctr" fontAlgn="auto">
              <a:spcBef>
                <a:spcPts val="0"/>
              </a:spcBef>
              <a:spcAft>
                <a:spcPts val="0"/>
              </a:spcAft>
              <a:defRPr/>
            </a:pP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a:t>
            </a:r>
          </a:p>
        </p:txBody>
      </p:sp>
      <p:sp>
        <p:nvSpPr>
          <p:cNvPr id="4" name="Rectangle 3"/>
          <p:cNvSpPr/>
          <p:nvPr/>
        </p:nvSpPr>
        <p:spPr>
          <a:xfrm rot="20045725">
            <a:off x="3605306" y="63982"/>
            <a:ext cx="505267" cy="923330"/>
          </a:xfrm>
          <a:prstGeom prst="rect">
            <a:avLst/>
          </a:prstGeom>
          <a:noFill/>
        </p:spPr>
        <p:txBody>
          <a:bodyPr wrap="none">
            <a:spAutoFit/>
          </a:bodyPr>
          <a:lstStyle/>
          <a:p>
            <a:pPr algn="ctr" fontAlgn="auto">
              <a:spcBef>
                <a:spcPts val="0"/>
              </a:spcBef>
              <a:spcAft>
                <a:spcPts val="0"/>
              </a:spcAft>
              <a:defRPr/>
            </a:pP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a:t>
            </a:r>
          </a:p>
        </p:txBody>
      </p:sp>
      <p:sp>
        <p:nvSpPr>
          <p:cNvPr id="5" name="Rectangle 4"/>
          <p:cNvSpPr/>
          <p:nvPr/>
        </p:nvSpPr>
        <p:spPr>
          <a:xfrm rot="895941">
            <a:off x="7086600" y="381000"/>
            <a:ext cx="505267" cy="923330"/>
          </a:xfrm>
          <a:prstGeom prst="rect">
            <a:avLst/>
          </a:prstGeom>
          <a:noFill/>
        </p:spPr>
        <p:txBody>
          <a:bodyPr wrap="none">
            <a:spAutoFit/>
          </a:bodyPr>
          <a:lstStyle/>
          <a:p>
            <a:pPr algn="ctr" fontAlgn="auto">
              <a:spcBef>
                <a:spcPts val="0"/>
              </a:spcBef>
              <a:spcAft>
                <a:spcPts val="0"/>
              </a:spcAft>
              <a:defRPr/>
            </a:pP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153400" cy="9906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Encourages Student-Student Cooperation</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228600" y="1524000"/>
            <a:ext cx="8686800" cy="4876800"/>
          </a:xfrm>
          <a:prstGeom prst="rect">
            <a:avLst/>
          </a:prstGeom>
        </p:spPr>
        <p:txBody>
          <a:bodyPr vert="horz" lIns="91440" tIns="45720" rIns="91440" bIns="45720" rtlCol="0">
            <a:normAutofit fontScale="85000" lnSpcReduction="10000"/>
          </a:bodyPr>
          <a:lstStyle/>
          <a:p>
            <a:pPr marL="0" lvl="1">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a:t>
            </a:r>
            <a:r>
              <a:rPr lang="en-US" sz="3600" dirty="0" smtClean="0">
                <a:solidFill>
                  <a:schemeClr val="bg1"/>
                </a:solidFill>
                <a:latin typeface="Arial" pitchFamily="34" charset="0"/>
                <a:cs typeface="Arial" pitchFamily="34" charset="0"/>
              </a:rPr>
              <a:t> </a:t>
            </a:r>
            <a:r>
              <a:rPr lang="en-US" sz="3500" dirty="0" smtClean="0">
                <a:solidFill>
                  <a:schemeClr val="bg1"/>
                </a:solidFill>
                <a:latin typeface="Arial" pitchFamily="34" charset="0"/>
                <a:cs typeface="Arial" pitchFamily="34" charset="0"/>
              </a:rPr>
              <a:t>Use Engaging Discussion Boards</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Focus on specific assignments or topics</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Require participation in discussions with clear directions </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Require responses to classmates</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Define ‘netiquette’ requirements</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Provide rubrics for discussion responses</a:t>
            </a:r>
          </a:p>
          <a:p>
            <a:pPr marL="457200" lvl="2">
              <a:lnSpc>
                <a:spcPct val="150000"/>
              </a:lnSpc>
              <a:buClr>
                <a:srgbClr val="C00000"/>
              </a:buClr>
              <a:buFont typeface="Arial" pitchFamily="34" charset="0"/>
              <a:buChar char="•"/>
            </a:pPr>
            <a:r>
              <a:rPr lang="en-US" sz="2400" dirty="0" smtClean="0">
                <a:solidFill>
                  <a:schemeClr val="bg1"/>
                </a:solidFill>
                <a:latin typeface="Arial" pitchFamily="34" charset="0"/>
                <a:cs typeface="Arial" pitchFamily="34" charset="0"/>
                <a:hlinkClick r:id="rId2"/>
              </a:rPr>
              <a:t>http://www.mtsu.edu/ltanditc/docs/Discussion_Board_Rubrics.pdf</a:t>
            </a:r>
            <a:endParaRPr lang="en-US" sz="2400" dirty="0" smtClean="0">
              <a:solidFill>
                <a:schemeClr val="bg1"/>
              </a:solidFill>
              <a:latin typeface="Arial" pitchFamily="34" charset="0"/>
              <a:cs typeface="Arial" pitchFamily="34" charset="0"/>
            </a:endParaRPr>
          </a:p>
          <a:p>
            <a:pPr marL="457200" lvl="2">
              <a:buClr>
                <a:srgbClr val="C00000"/>
              </a:buClr>
            </a:pPr>
            <a:endParaRPr lang="en-US" sz="3200" dirty="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153400" cy="9906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Encourages Student-Student Cooperation</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304800" y="1600200"/>
            <a:ext cx="8382000" cy="2743200"/>
          </a:xfrm>
          <a:prstGeom prst="rect">
            <a:avLst/>
          </a:prstGeom>
        </p:spPr>
        <p:txBody>
          <a:bodyPr vert="horz" lIns="91440" tIns="45720" rIns="91440" bIns="45720" rtlCol="0">
            <a:normAutofit fontScale="77500" lnSpcReduction="20000"/>
          </a:bodyPr>
          <a:lstStyle/>
          <a:p>
            <a:pPr marL="0" lvl="1">
              <a:lnSpc>
                <a:spcPct val="17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a:t>
            </a:r>
            <a:r>
              <a:rPr lang="en-US" sz="3600" dirty="0" smtClean="0">
                <a:solidFill>
                  <a:schemeClr val="bg1"/>
                </a:solidFill>
                <a:latin typeface="Arial" pitchFamily="34" charset="0"/>
                <a:cs typeface="Arial" pitchFamily="34" charset="0"/>
              </a:rPr>
              <a:t>Use an open discussion forum for students to ask and answer each other’s questions</a:t>
            </a:r>
          </a:p>
          <a:p>
            <a:pPr marL="0" lvl="1">
              <a:lnSpc>
                <a:spcPct val="170000"/>
              </a:lnSpc>
              <a:buClr>
                <a:srgbClr val="C00000"/>
              </a:buClr>
              <a:buFont typeface="Arial" pitchFamily="34" charset="0"/>
              <a:buChar char="•"/>
            </a:pPr>
            <a:r>
              <a:rPr lang="en-US" sz="3600" dirty="0" smtClean="0">
                <a:solidFill>
                  <a:schemeClr val="bg1"/>
                </a:solidFill>
                <a:latin typeface="Arial" pitchFamily="34" charset="0"/>
                <a:cs typeface="Arial" pitchFamily="34" charset="0"/>
              </a:rPr>
              <a:t> Create a discussion forum ‘virtual café’ as a place where students can socialize with each other</a:t>
            </a:r>
          </a:p>
          <a:p>
            <a:pPr marL="914400" lvl="3">
              <a:buClr>
                <a:srgbClr val="C00000"/>
              </a:buClr>
              <a:buFont typeface="Arial" pitchFamily="34" charset="0"/>
              <a:buChar char="•"/>
            </a:pPr>
            <a:endParaRPr lang="en-US" sz="3600" i="1" dirty="0" smtClean="0">
              <a:solidFill>
                <a:schemeClr val="bg1"/>
              </a:solidFill>
              <a:latin typeface="Arial" pitchFamily="34" charset="0"/>
              <a:cs typeface="Arial" pitchFamily="34" charset="0"/>
            </a:endParaRPr>
          </a:p>
          <a:p>
            <a:pPr marL="457200" lvl="2">
              <a:buClr>
                <a:srgbClr val="C00000"/>
              </a:buClr>
              <a:buFont typeface="Arial" pitchFamily="34" charset="0"/>
              <a:buChar char="•"/>
            </a:pPr>
            <a:endParaRPr lang="en-US" sz="3200" dirty="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
        <p:nvSpPr>
          <p:cNvPr id="17" name="TextBox 16"/>
          <p:cNvSpPr txBox="1"/>
          <p:nvPr/>
        </p:nvSpPr>
        <p:spPr>
          <a:xfrm>
            <a:off x="3962400" y="5867400"/>
            <a:ext cx="1287293" cy="276999"/>
          </a:xfrm>
          <a:prstGeom prst="rect">
            <a:avLst/>
          </a:prstGeom>
          <a:noFill/>
        </p:spPr>
        <p:txBody>
          <a:bodyPr wrap="square" rtlCol="0">
            <a:spAutoFit/>
          </a:bodyPr>
          <a:lstStyle/>
          <a:p>
            <a:pPr algn="ctr"/>
            <a:r>
              <a:rPr lang="en-US" sz="1200" b="1" dirty="0" smtClean="0">
                <a:latin typeface="Arial" pitchFamily="34" charset="0"/>
                <a:cs typeface="Arial" pitchFamily="34" charset="0"/>
              </a:rPr>
              <a:t>Contact</a:t>
            </a:r>
            <a:endParaRPr lang="en-US" sz="1200" b="1" dirty="0">
              <a:latin typeface="Arial" pitchFamily="34" charset="0"/>
              <a:cs typeface="Arial" pitchFamily="34" charset="0"/>
            </a:endParaRPr>
          </a:p>
        </p:txBody>
      </p:sp>
      <p:pic>
        <p:nvPicPr>
          <p:cNvPr id="8" name="Picture 7"/>
          <p:cNvPicPr/>
          <p:nvPr/>
        </p:nvPicPr>
        <p:blipFill>
          <a:blip r:embed="rId2" cstate="print"/>
          <a:srcRect l="23077" t="45513" r="5769" b="13461"/>
          <a:stretch>
            <a:fillRect/>
          </a:stretch>
        </p:blipFill>
        <p:spPr bwMode="auto">
          <a:xfrm>
            <a:off x="1981200" y="4267200"/>
            <a:ext cx="52578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Encourages Active Learning</a:t>
            </a:r>
            <a:endParaRPr lang="en-US" sz="4000" dirty="0">
              <a:solidFill>
                <a:srgbClr val="C00000"/>
              </a:solidFill>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2971800" y="2133600"/>
            <a:ext cx="3256280" cy="3368566"/>
          </a:xfrm>
          <a:prstGeom prst="rect">
            <a:avLst/>
          </a:prstGeom>
          <a:noFill/>
          <a:ln w="9525">
            <a:noFill/>
            <a:miter lim="800000"/>
            <a:headEnd/>
            <a:tailEnd/>
          </a:ln>
          <a:effectLst/>
        </p:spPr>
      </p:pic>
      <p:cxnSp>
        <p:nvCxnSpPr>
          <p:cNvPr id="22" name="Straight Arrow Connector 21"/>
          <p:cNvCxnSpPr/>
          <p:nvPr/>
        </p:nvCxnSpPr>
        <p:spPr>
          <a:xfrm>
            <a:off x="3733800" y="2895600"/>
            <a:ext cx="6858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Encourages Active Learning</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381000" y="1676400"/>
            <a:ext cx="8382000" cy="5181600"/>
          </a:xfrm>
          <a:prstGeom prst="rect">
            <a:avLst/>
          </a:prstGeom>
        </p:spPr>
        <p:txBody>
          <a:bodyPr vert="horz" lIns="91440" tIns="45720" rIns="91440" bIns="45720" rtlCol="0">
            <a:normAutofit fontScale="70000" lnSpcReduction="20000"/>
          </a:bodyPr>
          <a:lstStyle/>
          <a:p>
            <a:pPr marL="0" lvl="1">
              <a:lnSpc>
                <a:spcPct val="17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a:t>
            </a:r>
            <a:r>
              <a:rPr lang="en-US" sz="4600" dirty="0" smtClean="0">
                <a:solidFill>
                  <a:schemeClr val="bg1"/>
                </a:solidFill>
                <a:latin typeface="Arial" pitchFamily="34" charset="0"/>
                <a:cs typeface="Arial" pitchFamily="34" charset="0"/>
              </a:rPr>
              <a:t>Learning is not a spectator sport </a:t>
            </a:r>
          </a:p>
          <a:p>
            <a:pPr marL="0" lvl="1">
              <a:lnSpc>
                <a:spcPct val="170000"/>
              </a:lnSpc>
              <a:buClr>
                <a:srgbClr val="C00000"/>
              </a:buClr>
              <a:buFont typeface="Arial" pitchFamily="34" charset="0"/>
              <a:buChar char="•"/>
            </a:pPr>
            <a:r>
              <a:rPr lang="en-US" sz="4500" dirty="0" smtClean="0">
                <a:solidFill>
                  <a:schemeClr val="bg1"/>
                </a:solidFill>
                <a:latin typeface="Arial" pitchFamily="34" charset="0"/>
                <a:cs typeface="Arial" pitchFamily="34" charset="0"/>
              </a:rPr>
              <a:t> Current Methods</a:t>
            </a:r>
          </a:p>
          <a:p>
            <a:pPr marL="457200" lvl="2">
              <a:lnSpc>
                <a:spcPct val="170000"/>
              </a:lnSpc>
              <a:buClr>
                <a:srgbClr val="C00000"/>
              </a:buClr>
              <a:buFont typeface="Arial" pitchFamily="34" charset="0"/>
              <a:buChar char="•"/>
            </a:pPr>
            <a:r>
              <a:rPr lang="en-US" sz="3900" dirty="0" smtClean="0">
                <a:solidFill>
                  <a:schemeClr val="bg1"/>
                </a:solidFill>
                <a:latin typeface="Arial" pitchFamily="34" charset="0"/>
                <a:cs typeface="Arial" pitchFamily="34" charset="0"/>
              </a:rPr>
              <a:t> What to continue?</a:t>
            </a:r>
          </a:p>
          <a:p>
            <a:pPr marL="914400" lvl="3">
              <a:lnSpc>
                <a:spcPct val="170000"/>
              </a:lnSpc>
              <a:buClr>
                <a:srgbClr val="C00000"/>
              </a:buClr>
              <a:buFont typeface="Arial" pitchFamily="34" charset="0"/>
              <a:buChar char="•"/>
            </a:pPr>
            <a:r>
              <a:rPr lang="en-US" sz="3900" dirty="0" smtClean="0">
                <a:solidFill>
                  <a:schemeClr val="bg1"/>
                </a:solidFill>
                <a:latin typeface="Arial" pitchFamily="34" charset="0"/>
                <a:cs typeface="Arial" pitchFamily="34" charset="0"/>
              </a:rPr>
              <a:t> Engage the students</a:t>
            </a:r>
          </a:p>
          <a:p>
            <a:pPr marL="914400" lvl="3">
              <a:lnSpc>
                <a:spcPct val="170000"/>
              </a:lnSpc>
              <a:buClr>
                <a:srgbClr val="C00000"/>
              </a:buClr>
              <a:buFont typeface="Arial" pitchFamily="34" charset="0"/>
              <a:buChar char="•"/>
            </a:pPr>
            <a:r>
              <a:rPr lang="en-US" sz="3900" dirty="0" smtClean="0">
                <a:solidFill>
                  <a:schemeClr val="bg1"/>
                </a:solidFill>
                <a:latin typeface="Arial" pitchFamily="34" charset="0"/>
                <a:cs typeface="Arial" pitchFamily="34" charset="0"/>
              </a:rPr>
              <a:t> Share your enthusiasm for your subject</a:t>
            </a:r>
          </a:p>
          <a:p>
            <a:pPr marL="457200" lvl="2">
              <a:lnSpc>
                <a:spcPct val="170000"/>
              </a:lnSpc>
              <a:buClr>
                <a:srgbClr val="C00000"/>
              </a:buClr>
              <a:buFont typeface="Arial" pitchFamily="34" charset="0"/>
              <a:buChar char="•"/>
            </a:pPr>
            <a:r>
              <a:rPr lang="en-US" sz="3900" dirty="0" smtClean="0">
                <a:solidFill>
                  <a:schemeClr val="bg1"/>
                </a:solidFill>
                <a:latin typeface="Arial" pitchFamily="34" charset="0"/>
                <a:cs typeface="Arial" pitchFamily="34" charset="0"/>
              </a:rPr>
              <a:t> What to change?</a:t>
            </a:r>
          </a:p>
          <a:p>
            <a:pPr marL="914400" lvl="3">
              <a:lnSpc>
                <a:spcPct val="170000"/>
              </a:lnSpc>
              <a:buClr>
                <a:srgbClr val="C00000"/>
              </a:buClr>
              <a:buFont typeface="Arial" pitchFamily="34" charset="0"/>
              <a:buChar char="•"/>
            </a:pPr>
            <a:r>
              <a:rPr lang="en-US" sz="3900" dirty="0" smtClean="0">
                <a:solidFill>
                  <a:schemeClr val="bg1"/>
                </a:solidFill>
                <a:latin typeface="Arial" pitchFamily="34" charset="0"/>
                <a:cs typeface="Arial" pitchFamily="34" charset="0"/>
              </a:rPr>
              <a:t>Transition from ‘sage on the stage’ to facilitator</a:t>
            </a:r>
          </a:p>
          <a:p>
            <a:pPr marL="0" lvl="1">
              <a:buClr>
                <a:srgbClr val="C00000"/>
              </a:buClr>
              <a:buFont typeface="Arial" pitchFamily="34" charset="0"/>
              <a:buChar char="•"/>
            </a:pPr>
            <a:endParaRPr lang="en-US" sz="4000" dirty="0" smtClean="0">
              <a:solidFill>
                <a:schemeClr val="bg1"/>
              </a:solidFill>
              <a:latin typeface="Arial" pitchFamily="34" charset="0"/>
              <a:cs typeface="Arial" pitchFamily="34" charset="0"/>
            </a:endParaRPr>
          </a:p>
          <a:p>
            <a:pPr marL="914400" lvl="3">
              <a:buClr>
                <a:srgbClr val="C00000"/>
              </a:buClr>
              <a:buFont typeface="Arial" pitchFamily="34" charset="0"/>
              <a:buChar char="•"/>
            </a:pPr>
            <a:endParaRPr lang="en-US" sz="3600" i="1" dirty="0" smtClean="0">
              <a:solidFill>
                <a:schemeClr val="bg1"/>
              </a:solidFill>
              <a:latin typeface="Arial" pitchFamily="34" charset="0"/>
              <a:cs typeface="Arial" pitchFamily="34" charset="0"/>
            </a:endParaRPr>
          </a:p>
          <a:p>
            <a:pPr marL="457200" lvl="2">
              <a:buClr>
                <a:srgbClr val="C00000"/>
              </a:buClr>
              <a:buFont typeface="Arial" pitchFamily="34" charset="0"/>
              <a:buChar char="•"/>
            </a:pPr>
            <a:endParaRPr lang="en-US" sz="3200" dirty="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Encourages Active Learning</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381000" y="1752600"/>
            <a:ext cx="8382000" cy="4724400"/>
          </a:xfrm>
          <a:prstGeom prst="rect">
            <a:avLst/>
          </a:prstGeom>
        </p:spPr>
        <p:txBody>
          <a:bodyPr vert="horz" lIns="91440" tIns="45720" rIns="91440" bIns="45720" rtlCol="0">
            <a:normAutofit fontScale="77500" lnSpcReduction="20000"/>
          </a:bodyPr>
          <a:lstStyle/>
          <a:p>
            <a:pPr marL="0" lvl="1">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a:t>
            </a:r>
            <a:r>
              <a:rPr lang="en-US" sz="4100" dirty="0" smtClean="0">
                <a:solidFill>
                  <a:schemeClr val="bg1"/>
                </a:solidFill>
                <a:latin typeface="Arial" pitchFamily="34" charset="0"/>
                <a:cs typeface="Arial" pitchFamily="34" charset="0"/>
              </a:rPr>
              <a:t>Include more than just text</a:t>
            </a:r>
          </a:p>
          <a:p>
            <a:pPr marL="0" lvl="1">
              <a:lnSpc>
                <a:spcPct val="150000"/>
              </a:lnSpc>
              <a:buClr>
                <a:srgbClr val="C00000"/>
              </a:buClr>
              <a:buFont typeface="Arial" pitchFamily="34" charset="0"/>
              <a:buChar char="•"/>
            </a:pPr>
            <a:r>
              <a:rPr lang="en-US" sz="4100" dirty="0" smtClean="0">
                <a:solidFill>
                  <a:schemeClr val="bg1"/>
                </a:solidFill>
                <a:latin typeface="Arial" pitchFamily="34" charset="0"/>
                <a:cs typeface="Arial" pitchFamily="34" charset="0"/>
              </a:rPr>
              <a:t> Divide material into smaller segments</a:t>
            </a:r>
          </a:p>
          <a:p>
            <a:pPr marL="0" lvl="1">
              <a:lnSpc>
                <a:spcPct val="150000"/>
              </a:lnSpc>
              <a:buClr>
                <a:srgbClr val="C00000"/>
              </a:buClr>
              <a:buFont typeface="Arial" pitchFamily="34" charset="0"/>
              <a:buChar char="•"/>
            </a:pPr>
            <a:r>
              <a:rPr lang="en-US" sz="4100" dirty="0" smtClean="0">
                <a:solidFill>
                  <a:schemeClr val="bg1"/>
                </a:solidFill>
                <a:latin typeface="Arial" pitchFamily="34" charset="0"/>
                <a:cs typeface="Arial" pitchFamily="34" charset="0"/>
              </a:rPr>
              <a:t> Create narrated lectures</a:t>
            </a:r>
          </a:p>
          <a:p>
            <a:pPr marL="0" lvl="1">
              <a:lnSpc>
                <a:spcPct val="150000"/>
              </a:lnSpc>
              <a:buClr>
                <a:srgbClr val="C00000"/>
              </a:buClr>
              <a:buFont typeface="Arial" pitchFamily="34" charset="0"/>
              <a:buChar char="•"/>
            </a:pPr>
            <a:r>
              <a:rPr lang="en-US" sz="4100" dirty="0" smtClean="0">
                <a:solidFill>
                  <a:schemeClr val="bg1"/>
                </a:solidFill>
                <a:latin typeface="Arial" pitchFamily="34" charset="0"/>
                <a:cs typeface="Arial" pitchFamily="34" charset="0"/>
              </a:rPr>
              <a:t> Plan for (approximately)10 minute lectures</a:t>
            </a:r>
          </a:p>
          <a:p>
            <a:pPr marL="0" lvl="1">
              <a:lnSpc>
                <a:spcPct val="150000"/>
              </a:lnSpc>
              <a:buClr>
                <a:srgbClr val="C00000"/>
              </a:buClr>
              <a:buFont typeface="Arial" pitchFamily="34" charset="0"/>
              <a:buChar char="•"/>
            </a:pPr>
            <a:r>
              <a:rPr lang="en-US" sz="4100" dirty="0" smtClean="0">
                <a:solidFill>
                  <a:schemeClr val="bg1"/>
                </a:solidFill>
                <a:latin typeface="Arial" pitchFamily="34" charset="0"/>
                <a:cs typeface="Arial" pitchFamily="34" charset="0"/>
              </a:rPr>
              <a:t> Lectures prompt for further reading</a:t>
            </a:r>
          </a:p>
          <a:p>
            <a:pPr marL="0" lvl="1">
              <a:lnSpc>
                <a:spcPct val="150000"/>
              </a:lnSpc>
              <a:buClr>
                <a:srgbClr val="C00000"/>
              </a:buClr>
              <a:buFont typeface="Arial" pitchFamily="34" charset="0"/>
              <a:buChar char="•"/>
            </a:pPr>
            <a:r>
              <a:rPr lang="en-US" sz="4100" dirty="0" smtClean="0">
                <a:solidFill>
                  <a:schemeClr val="bg1"/>
                </a:solidFill>
                <a:latin typeface="Arial" pitchFamily="34" charset="0"/>
                <a:cs typeface="Arial" pitchFamily="34" charset="0"/>
              </a:rPr>
              <a:t> Include interactivity in lectures</a:t>
            </a:r>
          </a:p>
          <a:p>
            <a:pPr marL="0" lvl="1">
              <a:buClr>
                <a:srgbClr val="C00000"/>
              </a:buClr>
            </a:pPr>
            <a:endParaRPr lang="en-US" sz="3900" dirty="0" smtClean="0">
              <a:solidFill>
                <a:schemeClr val="bg1"/>
              </a:solidFill>
              <a:latin typeface="Arial" pitchFamily="34" charset="0"/>
              <a:cs typeface="Arial" pitchFamily="34" charset="0"/>
            </a:endParaRPr>
          </a:p>
          <a:p>
            <a:pPr marL="0" lvl="1">
              <a:buClr>
                <a:srgbClr val="C00000"/>
              </a:buClr>
              <a:buFont typeface="Arial" pitchFamily="34" charset="0"/>
              <a:buChar char="•"/>
            </a:pPr>
            <a:endParaRPr lang="en-US" sz="4000" dirty="0" smtClean="0">
              <a:solidFill>
                <a:schemeClr val="bg1"/>
              </a:solidFill>
              <a:latin typeface="Arial" pitchFamily="34" charset="0"/>
              <a:cs typeface="Arial" pitchFamily="34" charset="0"/>
            </a:endParaRPr>
          </a:p>
          <a:p>
            <a:pPr marL="914400" lvl="3">
              <a:buClr>
                <a:srgbClr val="C00000"/>
              </a:buClr>
              <a:buFont typeface="Arial" pitchFamily="34" charset="0"/>
              <a:buChar char="•"/>
            </a:pPr>
            <a:endParaRPr lang="en-US" sz="3600" i="1" dirty="0" smtClean="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914400"/>
          </a:xfrm>
        </p:spPr>
        <p:txBody>
          <a:bodyPr>
            <a:noAutofit/>
          </a:bodyPr>
          <a:lstStyle/>
          <a:p>
            <a:r>
              <a:rPr lang="en-US" sz="4000" dirty="0" smtClean="0">
                <a:solidFill>
                  <a:srgbClr val="C00000"/>
                </a:solidFill>
                <a:latin typeface="Arial" pitchFamily="34" charset="0"/>
                <a:cs typeface="Arial" pitchFamily="34" charset="0"/>
              </a:rPr>
              <a:t>Online Lectures</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457200" y="1447800"/>
            <a:ext cx="8382000" cy="5105400"/>
          </a:xfrm>
          <a:prstGeom prst="rect">
            <a:avLst/>
          </a:prstGeom>
        </p:spPr>
        <p:txBody>
          <a:bodyPr vert="horz" lIns="91440" tIns="45720" rIns="91440" bIns="45720" rtlCol="0">
            <a:normAutofit fontScale="92500" lnSpcReduction="10000"/>
          </a:bodyPr>
          <a:lstStyle/>
          <a:p>
            <a:pPr marL="0" lvl="1">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a:t>
            </a:r>
            <a:r>
              <a:rPr lang="en-US" sz="3000" dirty="0" smtClean="0">
                <a:solidFill>
                  <a:schemeClr val="bg1"/>
                </a:solidFill>
                <a:latin typeface="Arial" pitchFamily="34" charset="0"/>
                <a:cs typeface="Arial" pitchFamily="34" charset="0"/>
              </a:rPr>
              <a:t>Tools:</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Adobe Presenter</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Adobe Connect</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Adobe Captivate</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Camtasia</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Jing</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a:t>
            </a:r>
            <a:r>
              <a:rPr lang="en-US" sz="3000" dirty="0" err="1" smtClean="0">
                <a:solidFill>
                  <a:schemeClr val="bg1"/>
                </a:solidFill>
                <a:latin typeface="Arial" pitchFamily="34" charset="0"/>
                <a:cs typeface="Arial" pitchFamily="34" charset="0"/>
              </a:rPr>
              <a:t>Camstudio</a:t>
            </a:r>
            <a:endParaRPr lang="en-US" sz="3000" dirty="0" smtClean="0">
              <a:solidFill>
                <a:schemeClr val="bg1"/>
              </a:solidFill>
              <a:latin typeface="Arial" pitchFamily="34" charset="0"/>
              <a:cs typeface="Arial" pitchFamily="34" charset="0"/>
            </a:endParaRP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Blackboard Collaborate</a:t>
            </a:r>
            <a:endParaRPr lang="en-US" sz="3900" dirty="0" smtClean="0">
              <a:solidFill>
                <a:schemeClr val="bg1"/>
              </a:solidFill>
              <a:latin typeface="Arial" pitchFamily="34" charset="0"/>
              <a:cs typeface="Arial" pitchFamily="34" charset="0"/>
            </a:endParaRPr>
          </a:p>
          <a:p>
            <a:pPr marL="0" lvl="1">
              <a:buClr>
                <a:srgbClr val="C00000"/>
              </a:buClr>
              <a:buFont typeface="Arial" pitchFamily="34" charset="0"/>
              <a:buChar char="•"/>
            </a:pPr>
            <a:endParaRPr lang="en-US" sz="4000" dirty="0" smtClean="0">
              <a:solidFill>
                <a:schemeClr val="bg1"/>
              </a:solidFill>
              <a:latin typeface="Arial" pitchFamily="34" charset="0"/>
              <a:cs typeface="Arial" pitchFamily="34" charset="0"/>
            </a:endParaRPr>
          </a:p>
          <a:p>
            <a:pPr marL="457200" lvl="2">
              <a:buClr>
                <a:srgbClr val="C00000"/>
              </a:buClr>
              <a:buFont typeface="Arial" pitchFamily="34" charset="0"/>
              <a:buChar char="•"/>
            </a:pPr>
            <a:endParaRPr lang="en-US" sz="3200" dirty="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pic>
        <p:nvPicPr>
          <p:cNvPr id="15361" name="Picture 1"/>
          <p:cNvPicPr>
            <a:picLocks noChangeAspect="1" noChangeArrowheads="1"/>
          </p:cNvPicPr>
          <p:nvPr/>
        </p:nvPicPr>
        <p:blipFill>
          <a:blip r:embed="rId2" cstate="print"/>
          <a:srcRect/>
          <a:stretch>
            <a:fillRect/>
          </a:stretch>
        </p:blipFill>
        <p:spPr bwMode="auto">
          <a:xfrm>
            <a:off x="5410200" y="1600200"/>
            <a:ext cx="2895600" cy="238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914400"/>
          </a:xfrm>
        </p:spPr>
        <p:txBody>
          <a:bodyPr>
            <a:noAutofit/>
          </a:bodyPr>
          <a:lstStyle/>
          <a:p>
            <a:r>
              <a:rPr lang="en-US" sz="4000" dirty="0" smtClean="0">
                <a:solidFill>
                  <a:srgbClr val="C00000"/>
                </a:solidFill>
                <a:latin typeface="Arial" pitchFamily="34" charset="0"/>
                <a:cs typeface="Arial" pitchFamily="34" charset="0"/>
              </a:rPr>
              <a:t>Online Lectures</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457200" y="1295400"/>
            <a:ext cx="4343400" cy="5105400"/>
          </a:xfrm>
          <a:prstGeom prst="rect">
            <a:avLst/>
          </a:prstGeom>
        </p:spPr>
        <p:txBody>
          <a:bodyPr vert="horz" lIns="91440" tIns="45720" rIns="91440" bIns="45720" rtlCol="0">
            <a:normAutofit fontScale="92500" lnSpcReduction="10000"/>
          </a:bodyPr>
          <a:lstStyle/>
          <a:p>
            <a:pPr marL="0" lvl="1">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Adobe Presenter</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Power Point Add-In</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Voice Over Power 		Point</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Video/Audio</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User Controls</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Notes</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Interactive Questions</a:t>
            </a: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pic>
        <p:nvPicPr>
          <p:cNvPr id="20" name="Picture 2"/>
          <p:cNvPicPr>
            <a:picLocks noChangeAspect="1" noChangeArrowheads="1"/>
          </p:cNvPicPr>
          <p:nvPr/>
        </p:nvPicPr>
        <p:blipFill>
          <a:blip r:embed="rId2" cstate="print"/>
          <a:srcRect/>
          <a:stretch>
            <a:fillRect/>
          </a:stretch>
        </p:blipFill>
        <p:spPr bwMode="auto">
          <a:xfrm>
            <a:off x="3733800" y="3505200"/>
            <a:ext cx="51816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914400"/>
          </a:xfrm>
        </p:spPr>
        <p:txBody>
          <a:bodyPr>
            <a:noAutofit/>
          </a:bodyPr>
          <a:lstStyle/>
          <a:p>
            <a:r>
              <a:rPr lang="en-US" sz="4000" dirty="0" smtClean="0">
                <a:solidFill>
                  <a:srgbClr val="C00000"/>
                </a:solidFill>
                <a:latin typeface="Arial" pitchFamily="34" charset="0"/>
                <a:cs typeface="Arial" pitchFamily="34" charset="0"/>
              </a:rPr>
              <a:t>Online Lectures</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304800" y="1828800"/>
            <a:ext cx="8382000" cy="3429000"/>
          </a:xfrm>
          <a:prstGeom prst="rect">
            <a:avLst/>
          </a:prstGeom>
        </p:spPr>
        <p:txBody>
          <a:bodyPr vert="horz" lIns="91440" tIns="45720" rIns="91440" bIns="45720" rtlCol="0">
            <a:normAutofit/>
          </a:bodyPr>
          <a:lstStyle/>
          <a:p>
            <a:pPr marL="0" lvl="1">
              <a:buClr>
                <a:srgbClr val="C00000"/>
              </a:buClr>
              <a:buFont typeface="Arial" pitchFamily="34" charset="0"/>
              <a:buChar char="•"/>
            </a:pPr>
            <a:r>
              <a:rPr lang="en-US" sz="3000" dirty="0" smtClean="0">
                <a:solidFill>
                  <a:schemeClr val="bg1"/>
                </a:solidFill>
                <a:latin typeface="Arial" pitchFamily="34" charset="0"/>
                <a:cs typeface="Arial" pitchFamily="34" charset="0"/>
              </a:rPr>
              <a:t> Quiz Manager</a:t>
            </a:r>
          </a:p>
          <a:p>
            <a:pPr marL="457200" lvl="2">
              <a:buClr>
                <a:srgbClr val="C00000"/>
              </a:buClr>
              <a:buFont typeface="Arial" pitchFamily="34" charset="0"/>
              <a:buChar char="•"/>
            </a:pPr>
            <a:endParaRPr lang="en-US" sz="4000" dirty="0" smtClean="0">
              <a:solidFill>
                <a:schemeClr val="bg1"/>
              </a:solidFill>
              <a:latin typeface="Arial" pitchFamily="34" charset="0"/>
              <a:cs typeface="Arial" pitchFamily="34" charset="0"/>
            </a:endParaRPr>
          </a:p>
          <a:p>
            <a:pPr marL="914400" lvl="3">
              <a:buClr>
                <a:srgbClr val="C00000"/>
              </a:buClr>
              <a:buFont typeface="Arial" pitchFamily="34" charset="0"/>
              <a:buChar char="•"/>
            </a:pPr>
            <a:endParaRPr lang="en-US" sz="3600" i="1" dirty="0" smtClean="0">
              <a:solidFill>
                <a:schemeClr val="bg1"/>
              </a:solidFill>
              <a:latin typeface="Arial" pitchFamily="34" charset="0"/>
              <a:cs typeface="Arial" pitchFamily="34" charset="0"/>
            </a:endParaRPr>
          </a:p>
          <a:p>
            <a:pPr marL="457200" lvl="2">
              <a:buClr>
                <a:srgbClr val="C00000"/>
              </a:buClr>
              <a:buFont typeface="Arial" pitchFamily="34" charset="0"/>
              <a:buChar char="•"/>
            </a:pPr>
            <a:endParaRPr lang="en-US" sz="3200" dirty="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pic>
        <p:nvPicPr>
          <p:cNvPr id="21" name="Picture 2"/>
          <p:cNvPicPr>
            <a:picLocks noChangeAspect="1" noChangeArrowheads="1"/>
          </p:cNvPicPr>
          <p:nvPr/>
        </p:nvPicPr>
        <p:blipFill>
          <a:blip r:embed="rId2" cstate="print"/>
          <a:srcRect/>
          <a:stretch>
            <a:fillRect/>
          </a:stretch>
        </p:blipFill>
        <p:spPr bwMode="auto">
          <a:xfrm>
            <a:off x="3810000" y="2209800"/>
            <a:ext cx="3200400" cy="32699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914400"/>
          </a:xfrm>
        </p:spPr>
        <p:txBody>
          <a:bodyPr>
            <a:noAutofit/>
          </a:bodyPr>
          <a:lstStyle/>
          <a:p>
            <a:r>
              <a:rPr lang="en-US" sz="4000" dirty="0" smtClean="0">
                <a:solidFill>
                  <a:srgbClr val="C00000"/>
                </a:solidFill>
                <a:latin typeface="Arial" pitchFamily="34" charset="0"/>
                <a:cs typeface="Arial" pitchFamily="34" charset="0"/>
              </a:rPr>
              <a:t>Interactive Lectures</a:t>
            </a:r>
            <a:endParaRPr lang="en-US" sz="4000" dirty="0">
              <a:solidFill>
                <a:srgbClr val="C00000"/>
              </a:solidFill>
              <a:latin typeface="Arial" pitchFamily="34" charset="0"/>
              <a:cs typeface="Arial" pitchFamily="34" charset="0"/>
            </a:endParaRPr>
          </a:p>
        </p:txBody>
      </p:sp>
      <p:pic>
        <p:nvPicPr>
          <p:cNvPr id="20" name="Picture 2"/>
          <p:cNvPicPr>
            <a:picLocks noChangeAspect="1" noChangeArrowheads="1"/>
          </p:cNvPicPr>
          <p:nvPr/>
        </p:nvPicPr>
        <p:blipFill>
          <a:blip r:embed="rId2" cstate="print"/>
          <a:srcRect/>
          <a:stretch>
            <a:fillRect/>
          </a:stretch>
        </p:blipFill>
        <p:spPr bwMode="auto">
          <a:xfrm>
            <a:off x="1066800" y="1524000"/>
            <a:ext cx="6897136" cy="39259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914400"/>
          </a:xfrm>
        </p:spPr>
        <p:txBody>
          <a:bodyPr>
            <a:noAutofit/>
          </a:bodyPr>
          <a:lstStyle/>
          <a:p>
            <a:r>
              <a:rPr lang="en-US" sz="4000" dirty="0" smtClean="0">
                <a:solidFill>
                  <a:srgbClr val="C00000"/>
                </a:solidFill>
                <a:latin typeface="Arial" pitchFamily="34" charset="0"/>
                <a:cs typeface="Arial" pitchFamily="34" charset="0"/>
              </a:rPr>
              <a:t>Interactive Lectures</a:t>
            </a:r>
            <a:endParaRPr lang="en-US" sz="4000" dirty="0">
              <a:solidFill>
                <a:srgbClr val="C00000"/>
              </a:solidFill>
              <a:latin typeface="Arial" pitchFamily="34" charset="0"/>
              <a:cs typeface="Arial" pitchFamily="34" charset="0"/>
            </a:endParaRPr>
          </a:p>
        </p:txBody>
      </p:sp>
      <p:pic>
        <p:nvPicPr>
          <p:cNvPr id="21" name="Picture 20"/>
          <p:cNvPicPr>
            <a:picLocks noChangeAspect="1" noChangeArrowheads="1"/>
          </p:cNvPicPr>
          <p:nvPr/>
        </p:nvPicPr>
        <p:blipFill>
          <a:blip r:embed="rId2" cstate="print"/>
          <a:srcRect/>
          <a:stretch>
            <a:fillRect/>
          </a:stretch>
        </p:blipFill>
        <p:spPr bwMode="auto">
          <a:xfrm>
            <a:off x="914400" y="1676400"/>
            <a:ext cx="6934200" cy="40834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C:\Users\slgrosso\AppData\Local\Microsoft\Windows\Temporary Internet Files\Content.IE5\EPFDGETG\MP900442485[1].jpg"/>
          <p:cNvPicPr>
            <a:picLocks/>
          </p:cNvPicPr>
          <p:nvPr/>
        </p:nvPicPr>
        <p:blipFill>
          <a:blip r:embed="rId2" cstate="print"/>
          <a:srcRect l="10597" r="10597"/>
          <a:stretch>
            <a:fillRect/>
          </a:stretch>
        </p:blipFill>
        <p:spPr>
          <a:xfrm>
            <a:off x="1981200" y="1143000"/>
            <a:ext cx="5357813" cy="4525963"/>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Arial" pitchFamily="34" charset="0"/>
                <a:cs typeface="Arial" pitchFamily="34" charset="0"/>
              </a:rPr>
              <a:t>Question</a:t>
            </a:r>
            <a:endParaRPr lang="en-US" dirty="0"/>
          </a:p>
        </p:txBody>
      </p:sp>
      <p:sp>
        <p:nvSpPr>
          <p:cNvPr id="3" name="Content Placeholder 2"/>
          <p:cNvSpPr>
            <a:spLocks noGrp="1"/>
          </p:cNvSpPr>
          <p:nvPr>
            <p:ph idx="1"/>
          </p:nvPr>
        </p:nvSpPr>
        <p:spPr>
          <a:xfrm>
            <a:off x="457200" y="1600201"/>
            <a:ext cx="8229600" cy="3124200"/>
          </a:xfrm>
        </p:spPr>
        <p:txBody>
          <a:bodyPr>
            <a:normAutofit/>
          </a:bodyPr>
          <a:lstStyle/>
          <a:p>
            <a:pPr marL="0" lvl="0" indent="0" algn="ctr">
              <a:lnSpc>
                <a:spcPct val="150000"/>
              </a:lnSpc>
              <a:spcBef>
                <a:spcPts val="0"/>
              </a:spcBef>
              <a:buClr>
                <a:srgbClr val="C00000"/>
              </a:buClr>
              <a:buNone/>
            </a:pPr>
            <a:r>
              <a:rPr lang="en-US" sz="3600" dirty="0" smtClean="0">
                <a:solidFill>
                  <a:prstClr val="white"/>
                </a:solidFill>
                <a:latin typeface="Arial" pitchFamily="34" charset="0"/>
                <a:cs typeface="Arial" pitchFamily="34" charset="0"/>
              </a:rPr>
              <a:t>Which fits you?</a:t>
            </a:r>
          </a:p>
          <a:p>
            <a:pPr marL="742950" lvl="0" indent="-742950">
              <a:lnSpc>
                <a:spcPct val="150000"/>
              </a:lnSpc>
              <a:spcBef>
                <a:spcPts val="0"/>
              </a:spcBef>
              <a:buClr>
                <a:srgbClr val="C00000"/>
              </a:buClr>
              <a:buFont typeface="+mj-lt"/>
              <a:buAutoNum type="alphaLcPeriod"/>
            </a:pPr>
            <a:r>
              <a:rPr lang="en-US" sz="3600" dirty="0" smtClean="0">
                <a:solidFill>
                  <a:prstClr val="white"/>
                </a:solidFill>
                <a:latin typeface="Arial" pitchFamily="34" charset="0"/>
                <a:cs typeface="Arial" pitchFamily="34" charset="0"/>
              </a:rPr>
              <a:t>I use Adobe Connect</a:t>
            </a:r>
          </a:p>
          <a:p>
            <a:pPr marL="742950" lvl="0" indent="-742950">
              <a:lnSpc>
                <a:spcPct val="150000"/>
              </a:lnSpc>
              <a:spcBef>
                <a:spcPts val="0"/>
              </a:spcBef>
              <a:buClr>
                <a:srgbClr val="C00000"/>
              </a:buClr>
              <a:buFont typeface="+mj-lt"/>
              <a:buAutoNum type="alphaLcPeriod"/>
            </a:pPr>
            <a:r>
              <a:rPr lang="en-US" sz="3600" dirty="0" smtClean="0">
                <a:solidFill>
                  <a:prstClr val="white"/>
                </a:solidFill>
                <a:latin typeface="Arial" pitchFamily="34" charset="0"/>
                <a:cs typeface="Arial" pitchFamily="34" charset="0"/>
              </a:rPr>
              <a:t>I use Blackboard Collaborate</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914400"/>
          </a:xfrm>
        </p:spPr>
        <p:txBody>
          <a:bodyPr>
            <a:noAutofit/>
          </a:bodyPr>
          <a:lstStyle/>
          <a:p>
            <a:r>
              <a:rPr lang="en-US" sz="4000" dirty="0" smtClean="0">
                <a:solidFill>
                  <a:srgbClr val="C00000"/>
                </a:solidFill>
                <a:latin typeface="Arial" pitchFamily="34" charset="0"/>
                <a:cs typeface="Arial" pitchFamily="34" charset="0"/>
              </a:rPr>
              <a:t>Online Lectures/Recordings</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533400" y="1447800"/>
            <a:ext cx="8382000" cy="4648200"/>
          </a:xfrm>
          <a:prstGeom prst="rect">
            <a:avLst/>
          </a:prstGeom>
        </p:spPr>
        <p:txBody>
          <a:bodyPr vert="horz" lIns="91440" tIns="45720" rIns="91440" bIns="45720" rtlCol="0">
            <a:normAutofit/>
          </a:bodyPr>
          <a:lstStyle/>
          <a:p>
            <a:pPr marL="0" lvl="1">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Adobe Connect (&amp; Blackboard Collaborate)</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Record ‘Meetings’</a:t>
            </a:r>
          </a:p>
          <a:p>
            <a:pPr marL="914400" lvl="3">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Share Files</a:t>
            </a:r>
          </a:p>
          <a:p>
            <a:pPr marL="914400" lvl="3">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Drawing Features</a:t>
            </a:r>
          </a:p>
          <a:p>
            <a:pPr marL="914400" lvl="3">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Share Desktop</a:t>
            </a:r>
          </a:p>
          <a:p>
            <a:pPr marL="1371600" lvl="4">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Websites</a:t>
            </a:r>
          </a:p>
          <a:p>
            <a:pPr marL="457200" lvl="2">
              <a:buClr>
                <a:srgbClr val="C00000"/>
              </a:buClr>
            </a:pPr>
            <a:endParaRPr lang="en-US" sz="3000" dirty="0" smtClean="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914400"/>
          </a:xfrm>
        </p:spPr>
        <p:txBody>
          <a:bodyPr>
            <a:noAutofit/>
          </a:bodyPr>
          <a:lstStyle/>
          <a:p>
            <a:r>
              <a:rPr lang="en-US" sz="4000" dirty="0" smtClean="0">
                <a:solidFill>
                  <a:srgbClr val="C00000"/>
                </a:solidFill>
                <a:latin typeface="Arial" pitchFamily="34" charset="0"/>
                <a:cs typeface="Arial" pitchFamily="34" charset="0"/>
              </a:rPr>
              <a:t>Online Recordings</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533400" y="1447800"/>
            <a:ext cx="8382000" cy="4572000"/>
          </a:xfrm>
          <a:prstGeom prst="rect">
            <a:avLst/>
          </a:prstGeom>
        </p:spPr>
        <p:txBody>
          <a:bodyPr vert="horz" lIns="91440" tIns="45720" rIns="91440" bIns="45720" rtlCol="0">
            <a:normAutofit/>
          </a:bodyPr>
          <a:lstStyle/>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Tutorials</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Narrated Assignment Solutions</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Narrated Test Solutions</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Reviews</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Weekly Intro’s and Wrap-up’s</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Online Office Hours</a:t>
            </a:r>
          </a:p>
          <a:p>
            <a:pPr marL="457200" lvl="2">
              <a:buClr>
                <a:srgbClr val="C00000"/>
              </a:buClr>
              <a:buFont typeface="Arial" pitchFamily="34" charset="0"/>
              <a:buChar char="•"/>
            </a:pPr>
            <a:endParaRPr lang="en-US" sz="3000" dirty="0" smtClean="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534400" cy="914400"/>
          </a:xfrm>
        </p:spPr>
        <p:txBody>
          <a:bodyPr>
            <a:noAutofit/>
          </a:bodyPr>
          <a:lstStyle/>
          <a:p>
            <a:r>
              <a:rPr lang="en-US" sz="4000" dirty="0" smtClean="0">
                <a:solidFill>
                  <a:srgbClr val="C00000"/>
                </a:solidFill>
                <a:latin typeface="Arial" pitchFamily="34" charset="0"/>
                <a:cs typeface="Arial" pitchFamily="34" charset="0"/>
              </a:rPr>
              <a:t>Adobe Connect</a:t>
            </a:r>
            <a:endParaRPr lang="en-US" sz="4000" dirty="0">
              <a:solidFill>
                <a:srgbClr val="C00000"/>
              </a:solidFill>
              <a:latin typeface="Arial" pitchFamily="34" charset="0"/>
              <a:cs typeface="Arial" pitchFamily="34" charset="0"/>
            </a:endParaRPr>
          </a:p>
        </p:txBody>
      </p:sp>
      <p:sp>
        <p:nvSpPr>
          <p:cNvPr id="19" name="TextBox 18"/>
          <p:cNvSpPr txBox="1"/>
          <p:nvPr/>
        </p:nvSpPr>
        <p:spPr>
          <a:xfrm>
            <a:off x="5257800" y="5943600"/>
            <a:ext cx="1287293" cy="276999"/>
          </a:xfrm>
          <a:prstGeom prst="rect">
            <a:avLst/>
          </a:prstGeom>
          <a:noFill/>
        </p:spPr>
        <p:txBody>
          <a:bodyPr wrap="square" rtlCol="0">
            <a:spAutoFit/>
          </a:bodyPr>
          <a:lstStyle/>
          <a:p>
            <a:pPr algn="ctr"/>
            <a:r>
              <a:rPr lang="en-US" sz="1200" b="1" dirty="0" smtClean="0">
                <a:latin typeface="Arial" pitchFamily="34" charset="0"/>
                <a:cs typeface="Arial" pitchFamily="34" charset="0"/>
              </a:rPr>
              <a:t>Cooperation</a:t>
            </a:r>
            <a:endParaRPr lang="en-US" sz="1200" b="1" dirty="0">
              <a:latin typeface="Arial" pitchFamily="34" charset="0"/>
              <a:cs typeface="Arial" pitchFamily="34" charset="0"/>
            </a:endParaRPr>
          </a:p>
        </p:txBody>
      </p:sp>
      <p:pic>
        <p:nvPicPr>
          <p:cNvPr id="20" name="Picture 2"/>
          <p:cNvPicPr>
            <a:picLocks noChangeAspect="1" noChangeArrowheads="1"/>
          </p:cNvPicPr>
          <p:nvPr/>
        </p:nvPicPr>
        <p:blipFill>
          <a:blip r:embed="rId2" cstate="print"/>
          <a:srcRect/>
          <a:stretch>
            <a:fillRect/>
          </a:stretch>
        </p:blipFill>
        <p:spPr bwMode="auto">
          <a:xfrm>
            <a:off x="457200" y="1295400"/>
            <a:ext cx="5582356" cy="3276600"/>
          </a:xfrm>
          <a:prstGeom prst="rect">
            <a:avLst/>
          </a:prstGeom>
          <a:noFill/>
          <a:ln w="9525">
            <a:noFill/>
            <a:miter lim="800000"/>
            <a:headEnd/>
            <a:tailEnd/>
          </a:ln>
        </p:spPr>
      </p:pic>
      <p:pic>
        <p:nvPicPr>
          <p:cNvPr id="21" name="Picture 2"/>
          <p:cNvPicPr>
            <a:picLocks noChangeAspect="1" noChangeArrowheads="1"/>
          </p:cNvPicPr>
          <p:nvPr/>
        </p:nvPicPr>
        <p:blipFill>
          <a:blip r:embed="rId3" cstate="print"/>
          <a:stretch>
            <a:fillRect/>
          </a:stretch>
        </p:blipFill>
        <p:spPr bwMode="auto">
          <a:xfrm>
            <a:off x="3276600" y="3810000"/>
            <a:ext cx="5486400" cy="2515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5344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Encourages Active Learning</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228600" y="2209800"/>
            <a:ext cx="8686800" cy="3429000"/>
          </a:xfrm>
          <a:prstGeom prst="rect">
            <a:avLst/>
          </a:prstGeom>
        </p:spPr>
        <p:txBody>
          <a:bodyPr vert="horz" lIns="91440" tIns="45720" rIns="91440" bIns="45720" rtlCol="0">
            <a:normAutofit lnSpcReduction="10000"/>
          </a:bodyPr>
          <a:lstStyle/>
          <a:p>
            <a:pPr marL="0" lvl="1">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a:t>
            </a:r>
            <a:r>
              <a:rPr lang="en-US" sz="3000" dirty="0" smtClean="0">
                <a:solidFill>
                  <a:schemeClr val="bg1"/>
                </a:solidFill>
                <a:latin typeface="Arial" pitchFamily="34" charset="0"/>
                <a:cs typeface="Arial" pitchFamily="34" charset="0"/>
              </a:rPr>
              <a:t>Create “RLO’’s – Reusable Learning Objects</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Topics not Chapters</a:t>
            </a:r>
          </a:p>
          <a:p>
            <a:pPr marL="0" lvl="1">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Monitor student use metrics </a:t>
            </a:r>
          </a:p>
          <a:p>
            <a:pPr marL="0" lvl="1">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Use Adaptive Release</a:t>
            </a:r>
          </a:p>
          <a:p>
            <a:pPr marL="0" lvl="1">
              <a:lnSpc>
                <a:spcPct val="150000"/>
              </a:lnSpc>
              <a:buClr>
                <a:srgbClr val="C00000"/>
              </a:buClr>
              <a:buFont typeface="Arial" pitchFamily="34" charset="0"/>
              <a:buChar char="•"/>
            </a:pPr>
            <a:r>
              <a:rPr lang="en-US" sz="3000" i="1" dirty="0">
                <a:solidFill>
                  <a:schemeClr val="bg1"/>
                </a:solidFill>
                <a:latin typeface="Arial" pitchFamily="34" charset="0"/>
                <a:cs typeface="Arial" pitchFamily="34" charset="0"/>
              </a:rPr>
              <a:t> </a:t>
            </a:r>
            <a:r>
              <a:rPr lang="en-US" sz="3000" dirty="0" smtClean="0">
                <a:solidFill>
                  <a:schemeClr val="bg1"/>
                </a:solidFill>
                <a:latin typeface="Arial" pitchFamily="34" charset="0"/>
                <a:cs typeface="Arial" pitchFamily="34" charset="0"/>
              </a:rPr>
              <a:t>Use student polls and surveys</a:t>
            </a:r>
          </a:p>
          <a:p>
            <a:pPr marL="0" lvl="1">
              <a:lnSpc>
                <a:spcPct val="150000"/>
              </a:lnSpc>
              <a:buClr>
                <a:srgbClr val="C00000"/>
              </a:buClr>
            </a:pPr>
            <a:endParaRPr lang="en-US" sz="3600" dirty="0" smtClean="0">
              <a:solidFill>
                <a:schemeClr val="bg1"/>
              </a:solidFill>
              <a:latin typeface="Arial" pitchFamily="34" charset="0"/>
              <a:cs typeface="Arial" pitchFamily="34" charset="0"/>
            </a:endParaRPr>
          </a:p>
          <a:p>
            <a:pPr marL="457200" lvl="2">
              <a:buClr>
                <a:srgbClr val="C00000"/>
              </a:buClr>
              <a:buFont typeface="Arial" pitchFamily="34" charset="0"/>
              <a:buChar char="•"/>
            </a:pPr>
            <a:endParaRPr lang="en-US" sz="3200" dirty="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Encourages Active Learning</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228600" y="1447800"/>
            <a:ext cx="8686800" cy="5105400"/>
          </a:xfrm>
          <a:prstGeom prst="rect">
            <a:avLst/>
          </a:prstGeom>
        </p:spPr>
        <p:txBody>
          <a:bodyPr vert="horz" lIns="91440" tIns="45720" rIns="91440" bIns="45720" rtlCol="0">
            <a:normAutofit fontScale="92500" lnSpcReduction="10000"/>
          </a:bodyPr>
          <a:lstStyle/>
          <a:p>
            <a:pPr marL="0" lvl="1">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Use Discussion Assignments</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The whole class or small groups</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Require participation</a:t>
            </a:r>
          </a:p>
          <a:p>
            <a:pPr marL="0" lvl="1">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Create discussion board prompts that involve interaction</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Avoid asking yes/no questions</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Avoid prompts that are based on purely factual answers</a:t>
            </a:r>
          </a:p>
          <a:p>
            <a:pPr marL="0" lvl="1">
              <a:lnSpc>
                <a:spcPct val="150000"/>
              </a:lnSpc>
              <a:buClr>
                <a:srgbClr val="C00000"/>
              </a:buClr>
            </a:pPr>
            <a:endParaRPr lang="en-US" sz="30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Encourages Active Learning</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228600" y="1447800"/>
            <a:ext cx="8382000" cy="5181600"/>
          </a:xfrm>
          <a:prstGeom prst="rect">
            <a:avLst/>
          </a:prstGeom>
        </p:spPr>
        <p:txBody>
          <a:bodyPr vert="horz" lIns="91440" tIns="45720" rIns="91440" bIns="45720" rtlCol="0">
            <a:normAutofit fontScale="92500" lnSpcReduction="20000"/>
          </a:bodyPr>
          <a:lstStyle/>
          <a:p>
            <a:pPr marL="0" lvl="1">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Create posts that ask for reflection, interpretation, problem-solving, analysis</a:t>
            </a:r>
          </a:p>
          <a:p>
            <a:pPr marL="0" lvl="1">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Create questions that solicit personal experiences and/or opinions</a:t>
            </a:r>
          </a:p>
          <a:p>
            <a:pPr marL="0" lvl="1">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Create questions that require engagement with other classmates</a:t>
            </a:r>
          </a:p>
          <a:p>
            <a:pPr marL="0" lvl="1">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Create prompts/questions that require connections to be made between previous and present course material</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5344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Respects Diverse Talents and Ways of Learning</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228600" y="4724400"/>
            <a:ext cx="8382000" cy="1600200"/>
          </a:xfrm>
          <a:prstGeom prst="rect">
            <a:avLst/>
          </a:prstGeom>
        </p:spPr>
        <p:txBody>
          <a:bodyPr vert="horz" lIns="91440" tIns="45720" rIns="91440" bIns="45720" rtlCol="0">
            <a:normAutofit fontScale="92500" lnSpcReduction="10000"/>
          </a:bodyPr>
          <a:lstStyle/>
          <a:p>
            <a:pPr marL="0" lvl="1">
              <a:lnSpc>
                <a:spcPct val="170000"/>
              </a:lnSpc>
              <a:buClr>
                <a:srgbClr val="C00000"/>
              </a:buClr>
            </a:pPr>
            <a:r>
              <a:rPr lang="en-US" sz="3200" dirty="0" smtClean="0">
                <a:solidFill>
                  <a:schemeClr val="bg1"/>
                </a:solidFill>
                <a:latin typeface="Arial" pitchFamily="34" charset="0"/>
                <a:cs typeface="Arial" pitchFamily="34" charset="0"/>
              </a:rPr>
              <a:t> </a:t>
            </a:r>
          </a:p>
          <a:p>
            <a:pPr marL="0" lvl="1" algn="ctr">
              <a:lnSpc>
                <a:spcPct val="17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Many roads lead to learning</a:t>
            </a:r>
          </a:p>
          <a:p>
            <a:pPr marL="457200" lvl="2">
              <a:buClr>
                <a:srgbClr val="C00000"/>
              </a:buClr>
              <a:buFont typeface="Arial" pitchFamily="34" charset="0"/>
              <a:buChar cha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pic>
        <p:nvPicPr>
          <p:cNvPr id="2050" name="Picture 2" descr="C:\Documents and Settings\DepTech\Local Settings\Temporary Internet Files\Content.IE5\14FH0J33\MC900327014[1].jpg"/>
          <p:cNvPicPr>
            <a:picLocks noChangeAspect="1" noChangeArrowheads="1"/>
          </p:cNvPicPr>
          <p:nvPr/>
        </p:nvPicPr>
        <p:blipFill>
          <a:blip r:embed="rId2" cstate="print"/>
          <a:srcRect/>
          <a:stretch>
            <a:fillRect/>
          </a:stretch>
        </p:blipFill>
        <p:spPr bwMode="auto">
          <a:xfrm>
            <a:off x="2362200" y="1676399"/>
            <a:ext cx="4495800" cy="3109595"/>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5344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Respects Diverse Talents and Ways of Learning</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228600" y="1524000"/>
            <a:ext cx="8382000" cy="5181600"/>
          </a:xfrm>
          <a:prstGeom prst="rect">
            <a:avLst/>
          </a:prstGeom>
        </p:spPr>
        <p:txBody>
          <a:bodyPr vert="horz" lIns="91440" tIns="45720" rIns="91440" bIns="45720" rtlCol="0">
            <a:normAutofit fontScale="92500" lnSpcReduction="10000"/>
          </a:bodyPr>
          <a:lstStyle/>
          <a:p>
            <a:pPr marL="0" lvl="1">
              <a:lnSpc>
                <a:spcPct val="170000"/>
              </a:lnSpc>
              <a:buClr>
                <a:srgbClr val="C00000"/>
              </a:buClr>
            </a:pPr>
            <a:r>
              <a:rPr lang="en-US" sz="3200" dirty="0" smtClean="0">
                <a:solidFill>
                  <a:schemeClr val="bg1"/>
                </a:solidFill>
                <a:latin typeface="Arial" pitchFamily="34" charset="0"/>
                <a:cs typeface="Arial" pitchFamily="34" charset="0"/>
              </a:rPr>
              <a:t> </a:t>
            </a:r>
          </a:p>
          <a:p>
            <a:pPr marL="0" lvl="1">
              <a:lnSpc>
                <a:spcPct val="17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Vary the presentation of course materials</a:t>
            </a:r>
          </a:p>
          <a:p>
            <a:pPr marL="457200" lvl="2">
              <a:lnSpc>
                <a:spcPct val="17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Narrated lectures</a:t>
            </a:r>
          </a:p>
          <a:p>
            <a:pPr marL="457200" lvl="2">
              <a:lnSpc>
                <a:spcPct val="17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Videos</a:t>
            </a:r>
          </a:p>
          <a:p>
            <a:pPr marL="457200" lvl="2">
              <a:lnSpc>
                <a:spcPct val="17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Readings/articles</a:t>
            </a:r>
          </a:p>
          <a:p>
            <a:pPr marL="457200" lvl="2">
              <a:lnSpc>
                <a:spcPct val="17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Web links and activities</a:t>
            </a:r>
          </a:p>
          <a:p>
            <a:pPr marL="457200" lvl="2">
              <a:lnSpc>
                <a:spcPct val="17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Guest speakers</a:t>
            </a:r>
          </a:p>
          <a:p>
            <a:pPr marL="457200" lvl="2">
              <a:buClr>
                <a:srgbClr val="C00000"/>
              </a:buClr>
              <a:buFont typeface="Arial" pitchFamily="34" charset="0"/>
              <a:buChar cha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5344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Respects Diverse Talents and Ways of Learning</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533400" y="1524000"/>
            <a:ext cx="8305800" cy="5105400"/>
          </a:xfrm>
          <a:prstGeom prst="rect">
            <a:avLst/>
          </a:prstGeom>
        </p:spPr>
        <p:txBody>
          <a:bodyPr vert="horz" lIns="91440" tIns="45720" rIns="91440" bIns="45720" rtlCol="0">
            <a:normAutofit/>
          </a:bodyPr>
          <a:lstStyle/>
          <a:p>
            <a:pPr marL="0" lvl="1">
              <a:lnSpc>
                <a:spcPct val="16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a:t>
            </a:r>
            <a:r>
              <a:rPr lang="en-US" sz="3000" dirty="0" smtClean="0">
                <a:solidFill>
                  <a:schemeClr val="bg1"/>
                </a:solidFill>
                <a:latin typeface="Arial" pitchFamily="34" charset="0"/>
                <a:cs typeface="Arial" pitchFamily="34" charset="0"/>
              </a:rPr>
              <a:t>Give students variety and choice in activities and assignments</a:t>
            </a:r>
          </a:p>
          <a:p>
            <a:pPr marL="457200" lvl="2">
              <a:lnSpc>
                <a:spcPct val="16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Portfolios</a:t>
            </a:r>
          </a:p>
          <a:p>
            <a:pPr marL="457200" lvl="2">
              <a:lnSpc>
                <a:spcPct val="16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Creative projects</a:t>
            </a:r>
          </a:p>
          <a:p>
            <a:pPr marL="457200" lvl="2">
              <a:lnSpc>
                <a:spcPct val="16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Case studies</a:t>
            </a:r>
          </a:p>
          <a:p>
            <a:pPr marL="457200" lvl="2">
              <a:lnSpc>
                <a:spcPct val="16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Interviews</a:t>
            </a:r>
          </a:p>
          <a:p>
            <a:pPr marL="457200" lvl="2">
              <a:lnSpc>
                <a:spcPct val="160000"/>
              </a:lnSpc>
              <a:buClr>
                <a:srgbClr val="C00000"/>
              </a:buClr>
            </a:pPr>
            <a:endParaRPr lang="en-US" sz="3000" dirty="0" smtClean="0">
              <a:solidFill>
                <a:schemeClr val="bg1"/>
              </a:solidFill>
              <a:latin typeface="Arial" pitchFamily="34" charset="0"/>
              <a:cs typeface="Arial" pitchFamily="34" charset="0"/>
            </a:endParaRPr>
          </a:p>
          <a:p>
            <a:pPr marL="457200" lvl="2">
              <a:buClr>
                <a:srgbClr val="C00000"/>
              </a:buClr>
              <a:buFont typeface="Arial" pitchFamily="34" charset="0"/>
              <a:buChar char="•"/>
            </a:pPr>
            <a:endParaRPr lang="en-US" sz="3200" dirty="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Arial" pitchFamily="34" charset="0"/>
                <a:cs typeface="Arial" pitchFamily="34" charset="0"/>
              </a:rPr>
              <a:t>Question</a:t>
            </a:r>
            <a:endParaRPr lang="en-US" dirty="0"/>
          </a:p>
        </p:txBody>
      </p:sp>
      <p:sp>
        <p:nvSpPr>
          <p:cNvPr id="3" name="Content Placeholder 2"/>
          <p:cNvSpPr>
            <a:spLocks noGrp="1"/>
          </p:cNvSpPr>
          <p:nvPr>
            <p:ph idx="1"/>
          </p:nvPr>
        </p:nvSpPr>
        <p:spPr>
          <a:xfrm>
            <a:off x="457200" y="1600201"/>
            <a:ext cx="8229600" cy="3124200"/>
          </a:xfrm>
        </p:spPr>
        <p:txBody>
          <a:bodyPr>
            <a:normAutofit/>
          </a:bodyPr>
          <a:lstStyle/>
          <a:p>
            <a:pPr marL="0" lvl="0" indent="0" algn="ctr">
              <a:lnSpc>
                <a:spcPct val="150000"/>
              </a:lnSpc>
              <a:spcBef>
                <a:spcPts val="0"/>
              </a:spcBef>
              <a:buClr>
                <a:srgbClr val="C00000"/>
              </a:buClr>
              <a:buNone/>
            </a:pPr>
            <a:r>
              <a:rPr lang="en-US" sz="3600" dirty="0" smtClean="0">
                <a:solidFill>
                  <a:prstClr val="white"/>
                </a:solidFill>
                <a:latin typeface="Arial" pitchFamily="34" charset="0"/>
                <a:cs typeface="Arial" pitchFamily="34" charset="0"/>
              </a:rPr>
              <a:t>Which fits you?</a:t>
            </a:r>
          </a:p>
          <a:p>
            <a:pPr marL="742950" lvl="0" indent="-742950">
              <a:lnSpc>
                <a:spcPct val="150000"/>
              </a:lnSpc>
              <a:spcBef>
                <a:spcPts val="0"/>
              </a:spcBef>
              <a:buClr>
                <a:srgbClr val="C00000"/>
              </a:buClr>
              <a:buFont typeface="+mj-lt"/>
              <a:buAutoNum type="alphaLcPeriod"/>
            </a:pPr>
            <a:r>
              <a:rPr lang="en-US" sz="3600" dirty="0" smtClean="0">
                <a:solidFill>
                  <a:prstClr val="white"/>
                </a:solidFill>
                <a:latin typeface="Arial" pitchFamily="34" charset="0"/>
                <a:cs typeface="Arial" pitchFamily="34" charset="0"/>
              </a:rPr>
              <a:t>I use Blackboard</a:t>
            </a:r>
          </a:p>
          <a:p>
            <a:pPr marL="742950" lvl="0" indent="-742950">
              <a:lnSpc>
                <a:spcPct val="150000"/>
              </a:lnSpc>
              <a:spcBef>
                <a:spcPts val="0"/>
              </a:spcBef>
              <a:buClr>
                <a:srgbClr val="C00000"/>
              </a:buClr>
              <a:buFont typeface="+mj-lt"/>
              <a:buAutoNum type="alphaLcPeriod"/>
            </a:pPr>
            <a:r>
              <a:rPr lang="en-US" sz="3600" dirty="0" smtClean="0">
                <a:solidFill>
                  <a:prstClr val="white"/>
                </a:solidFill>
                <a:latin typeface="Arial" pitchFamily="34" charset="0"/>
                <a:cs typeface="Arial" pitchFamily="34" charset="0"/>
              </a:rPr>
              <a:t>I use D2L</a:t>
            </a:r>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5344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Respects Diverse Talents and Ways of Learning</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228600" y="1524000"/>
            <a:ext cx="8610600" cy="5105400"/>
          </a:xfrm>
          <a:prstGeom prst="rect">
            <a:avLst/>
          </a:prstGeom>
        </p:spPr>
        <p:txBody>
          <a:bodyPr vert="horz" lIns="91440" tIns="45720" rIns="91440" bIns="45720" rtlCol="0">
            <a:normAutofit/>
          </a:bodyPr>
          <a:lstStyle/>
          <a:p>
            <a:pPr marL="0" lvl="1">
              <a:lnSpc>
                <a:spcPct val="16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a:t>
            </a:r>
            <a:r>
              <a:rPr lang="en-US" sz="3000" dirty="0" smtClean="0">
                <a:solidFill>
                  <a:schemeClr val="bg1"/>
                </a:solidFill>
                <a:latin typeface="Arial" pitchFamily="34" charset="0"/>
                <a:cs typeface="Arial" pitchFamily="34" charset="0"/>
              </a:rPr>
              <a:t>Give students variety and choice in activities and assignments</a:t>
            </a:r>
          </a:p>
          <a:p>
            <a:pPr marL="457200" lvl="2">
              <a:lnSpc>
                <a:spcPct val="16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Simulations</a:t>
            </a:r>
          </a:p>
          <a:p>
            <a:pPr marL="457200" lvl="2">
              <a:lnSpc>
                <a:spcPct val="16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Puzzles</a:t>
            </a:r>
          </a:p>
          <a:p>
            <a:pPr marL="457200" lvl="2">
              <a:lnSpc>
                <a:spcPct val="16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Games</a:t>
            </a:r>
          </a:p>
          <a:p>
            <a:pPr marL="457200" lvl="2">
              <a:lnSpc>
                <a:spcPct val="16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Reflective Journals</a:t>
            </a:r>
          </a:p>
          <a:p>
            <a:pPr marL="457200" lvl="2">
              <a:lnSpc>
                <a:spcPct val="160000"/>
              </a:lnSpc>
              <a:buClr>
                <a:srgbClr val="C00000"/>
              </a:buClr>
              <a:buFont typeface="Arial" pitchFamily="34" charset="0"/>
              <a:buChar char="•"/>
            </a:pPr>
            <a:endParaRPr lang="en-US" sz="3000" dirty="0" smtClean="0">
              <a:solidFill>
                <a:schemeClr val="bg1"/>
              </a:solidFill>
              <a:latin typeface="Arial" pitchFamily="34" charset="0"/>
              <a:cs typeface="Arial" pitchFamily="34" charset="0"/>
            </a:endParaRPr>
          </a:p>
          <a:p>
            <a:pPr marL="457200" lvl="2">
              <a:buClr>
                <a:srgbClr val="C00000"/>
              </a:buClr>
              <a:buFont typeface="Arial" pitchFamily="34" charset="0"/>
              <a:buChar char="•"/>
            </a:pPr>
            <a:endParaRPr lang="en-US" sz="3200" dirty="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5344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Respects Diverse Talents and Ways of Learning</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228600" y="1524000"/>
            <a:ext cx="8610600" cy="5105400"/>
          </a:xfrm>
          <a:prstGeom prst="rect">
            <a:avLst/>
          </a:prstGeom>
        </p:spPr>
        <p:txBody>
          <a:bodyPr vert="horz" lIns="91440" tIns="45720" rIns="91440" bIns="45720" rtlCol="0">
            <a:normAutofit lnSpcReduction="10000"/>
          </a:bodyPr>
          <a:lstStyle/>
          <a:p>
            <a:pPr marL="0" lvl="1">
              <a:lnSpc>
                <a:spcPct val="16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a:t>
            </a:r>
            <a:r>
              <a:rPr lang="en-US" sz="3000" dirty="0" smtClean="0">
                <a:solidFill>
                  <a:schemeClr val="bg1"/>
                </a:solidFill>
                <a:latin typeface="Arial" pitchFamily="34" charset="0"/>
                <a:cs typeface="Arial" pitchFamily="34" charset="0"/>
              </a:rPr>
              <a:t>Give students variety and choice in tasks and assignments</a:t>
            </a:r>
          </a:p>
          <a:p>
            <a:pPr marL="457200" lvl="2">
              <a:lnSpc>
                <a:spcPct val="16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Blogs</a:t>
            </a:r>
          </a:p>
          <a:p>
            <a:pPr marL="457200" lvl="2">
              <a:lnSpc>
                <a:spcPct val="16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Wikis</a:t>
            </a:r>
          </a:p>
          <a:p>
            <a:pPr marL="457200" lvl="2">
              <a:lnSpc>
                <a:spcPct val="16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Videos</a:t>
            </a:r>
          </a:p>
          <a:p>
            <a:pPr marL="457200" lvl="2">
              <a:lnSpc>
                <a:spcPct val="16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Podcasts</a:t>
            </a:r>
          </a:p>
          <a:p>
            <a:pPr marL="457200" lvl="2">
              <a:lnSpc>
                <a:spcPct val="16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Mind maps </a:t>
            </a:r>
          </a:p>
          <a:p>
            <a:pPr marL="457200" lvl="2">
              <a:lnSpc>
                <a:spcPct val="160000"/>
              </a:lnSpc>
              <a:buClr>
                <a:srgbClr val="C00000"/>
              </a:buClr>
              <a:buFont typeface="Arial" pitchFamily="34" charset="0"/>
              <a:buChar char="•"/>
            </a:pPr>
            <a:endParaRPr lang="en-US" sz="3000" dirty="0" smtClean="0">
              <a:solidFill>
                <a:schemeClr val="bg1"/>
              </a:solidFill>
              <a:latin typeface="Arial" pitchFamily="34" charset="0"/>
              <a:cs typeface="Arial" pitchFamily="34" charset="0"/>
            </a:endParaRPr>
          </a:p>
          <a:p>
            <a:pPr marL="457200" lvl="2">
              <a:buClr>
                <a:srgbClr val="C00000"/>
              </a:buClr>
              <a:buFont typeface="Arial" pitchFamily="34" charset="0"/>
              <a:buChar char="•"/>
            </a:pPr>
            <a:endParaRPr lang="en-US" sz="3200" dirty="0">
              <a:solidFill>
                <a:schemeClr val="bg1"/>
              </a:solidFill>
              <a:latin typeface="Arial" pitchFamily="34" charset="0"/>
              <a:cs typeface="Arial" pitchFamily="34" charset="0"/>
            </a:endParaRP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5344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Respects Diverse Talents and Ways of Learning</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381000" y="1524000"/>
            <a:ext cx="8382000" cy="5029200"/>
          </a:xfrm>
          <a:prstGeom prst="rect">
            <a:avLst/>
          </a:prstGeom>
        </p:spPr>
        <p:txBody>
          <a:bodyPr vert="horz" lIns="91440" tIns="45720" rIns="91440" bIns="45720" rtlCol="0">
            <a:normAutofit/>
          </a:bodyPr>
          <a:lstStyle/>
          <a:p>
            <a:pPr marL="0" lvl="1">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a:t>
            </a:r>
            <a:r>
              <a:rPr lang="en-US" sz="3000" dirty="0" smtClean="0">
                <a:solidFill>
                  <a:schemeClr val="bg1"/>
                </a:solidFill>
                <a:latin typeface="Arial" pitchFamily="34" charset="0"/>
                <a:cs typeface="Arial" pitchFamily="34" charset="0"/>
              </a:rPr>
              <a:t>Provide varying degrees of difficulty </a:t>
            </a:r>
          </a:p>
          <a:p>
            <a:pPr marL="0" lvl="1">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Provide variety in assessments</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Assignments, quizzes, tests</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Any assignment is a potential assessment</a:t>
            </a:r>
          </a:p>
          <a:p>
            <a:pPr marL="457200" lvl="2">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Provide many grades </a:t>
            </a: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534400" cy="914400"/>
          </a:xfrm>
        </p:spPr>
        <p:txBody>
          <a:bodyPr>
            <a:noAutofit/>
          </a:bodyPr>
          <a:lstStyle/>
          <a:p>
            <a:r>
              <a:rPr lang="en-US" sz="4000" dirty="0">
                <a:solidFill>
                  <a:srgbClr val="C00000"/>
                </a:solidFill>
                <a:latin typeface="Arial" pitchFamily="34" charset="0"/>
                <a:cs typeface="Arial" pitchFamily="34" charset="0"/>
              </a:rPr>
              <a:t>Good Practice </a:t>
            </a:r>
            <a:r>
              <a:rPr lang="en-US" sz="4000" dirty="0" smtClean="0">
                <a:solidFill>
                  <a:srgbClr val="C00000"/>
                </a:solidFill>
                <a:latin typeface="Arial" pitchFamily="34" charset="0"/>
                <a:cs typeface="Arial" pitchFamily="34" charset="0"/>
              </a:rPr>
              <a:t>Respects Diverse Talents and Ways of Learning</a:t>
            </a:r>
            <a:endParaRPr lang="en-US" sz="4000" dirty="0">
              <a:solidFill>
                <a:srgbClr val="C00000"/>
              </a:solidFill>
              <a:latin typeface="Arial" pitchFamily="34" charset="0"/>
              <a:cs typeface="Arial" pitchFamily="34" charset="0"/>
            </a:endParaRPr>
          </a:p>
        </p:txBody>
      </p:sp>
      <p:sp>
        <p:nvSpPr>
          <p:cNvPr id="7" name="Content Placeholder 2"/>
          <p:cNvSpPr txBox="1">
            <a:spLocks/>
          </p:cNvSpPr>
          <p:nvPr/>
        </p:nvSpPr>
        <p:spPr>
          <a:xfrm>
            <a:off x="228600" y="2209800"/>
            <a:ext cx="8610600" cy="4038600"/>
          </a:xfrm>
          <a:prstGeom prst="rect">
            <a:avLst/>
          </a:prstGeom>
        </p:spPr>
        <p:txBody>
          <a:bodyPr vert="horz" lIns="91440" tIns="45720" rIns="91440" bIns="45720" rtlCol="0">
            <a:normAutofit/>
          </a:bodyPr>
          <a:lstStyle/>
          <a:p>
            <a:pPr marL="0" lvl="1" algn="ctr">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a:t>
            </a:r>
            <a:r>
              <a:rPr lang="en-US" sz="3000" dirty="0" smtClean="0">
                <a:solidFill>
                  <a:schemeClr val="bg1"/>
                </a:solidFill>
                <a:latin typeface="Arial" pitchFamily="34" charset="0"/>
                <a:cs typeface="Arial" pitchFamily="34" charset="0"/>
              </a:rPr>
              <a:t>Create an atmosphere of tolerance and respect through the content and tone of your course</a:t>
            </a:r>
          </a:p>
          <a:p>
            <a:pPr marL="0" lvl="1" algn="ctr">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Incorporate ADA standards and give information about availability of assistance</a:t>
            </a: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534400" cy="914400"/>
          </a:xfrm>
        </p:spPr>
        <p:txBody>
          <a:bodyPr>
            <a:noAutofit/>
          </a:bodyPr>
          <a:lstStyle/>
          <a:p>
            <a:r>
              <a:rPr lang="en-US" sz="4000" dirty="0" smtClean="0">
                <a:solidFill>
                  <a:srgbClr val="C00000"/>
                </a:solidFill>
                <a:latin typeface="Arial" pitchFamily="34" charset="0"/>
                <a:cs typeface="Arial" pitchFamily="34" charset="0"/>
              </a:rPr>
              <a:t>Your Successful Course</a:t>
            </a:r>
            <a:endParaRPr lang="en-US" sz="4000" dirty="0">
              <a:solidFill>
                <a:srgbClr val="C00000"/>
              </a:solidFill>
              <a:latin typeface="Arial" pitchFamily="34" charset="0"/>
              <a:cs typeface="Arial" pitchFamily="34" charset="0"/>
            </a:endParaRPr>
          </a:p>
        </p:txBody>
      </p:sp>
      <p:sp>
        <p:nvSpPr>
          <p:cNvPr id="25" name="Content Placeholder 2"/>
          <p:cNvSpPr txBox="1">
            <a:spLocks/>
          </p:cNvSpPr>
          <p:nvPr/>
        </p:nvSpPr>
        <p:spPr>
          <a:xfrm>
            <a:off x="457200" y="2133600"/>
            <a:ext cx="8382000" cy="3048000"/>
          </a:xfrm>
          <a:prstGeom prst="rect">
            <a:avLst/>
          </a:prstGeom>
        </p:spPr>
        <p:txBody>
          <a:bodyPr vert="horz" lIns="91440" tIns="45720" rIns="91440" bIns="45720" rtlCol="0">
            <a:normAutofit/>
          </a:bodyPr>
          <a:lstStyle/>
          <a:p>
            <a:pPr marL="0" lvl="1">
              <a:lnSpc>
                <a:spcPct val="150000"/>
              </a:lnSpc>
              <a:buClr>
                <a:srgbClr val="C00000"/>
              </a:buClr>
              <a:buFont typeface="Arial" pitchFamily="34" charset="0"/>
              <a:buChar char="•"/>
            </a:pPr>
            <a:r>
              <a:rPr lang="en-US" sz="3200" dirty="0" smtClean="0">
                <a:solidFill>
                  <a:schemeClr val="bg1"/>
                </a:solidFill>
                <a:latin typeface="Arial" pitchFamily="34" charset="0"/>
                <a:cs typeface="Arial" pitchFamily="34" charset="0"/>
              </a:rPr>
              <a:t> </a:t>
            </a:r>
            <a:r>
              <a:rPr lang="en-US" sz="3000" dirty="0" smtClean="0">
                <a:solidFill>
                  <a:schemeClr val="bg1"/>
                </a:solidFill>
                <a:latin typeface="Arial" pitchFamily="34" charset="0"/>
                <a:cs typeface="Arial" pitchFamily="34" charset="0"/>
              </a:rPr>
              <a:t>Be Flexible</a:t>
            </a:r>
          </a:p>
          <a:p>
            <a:pPr marL="0" lvl="1">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Solicit Feedback</a:t>
            </a:r>
          </a:p>
          <a:p>
            <a:pPr marL="0" lvl="1">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Be Willing to Make Revisions</a:t>
            </a:r>
          </a:p>
          <a:p>
            <a:pPr marL="0" lvl="1">
              <a:lnSpc>
                <a:spcPct val="150000"/>
              </a:lnSpc>
              <a:buClr>
                <a:srgbClr val="C00000"/>
              </a:buClr>
              <a:buFont typeface="Arial" pitchFamily="34" charset="0"/>
              <a:buChar char="•"/>
            </a:pPr>
            <a:r>
              <a:rPr lang="en-US" sz="3000" dirty="0" smtClean="0">
                <a:solidFill>
                  <a:schemeClr val="bg1"/>
                </a:solidFill>
                <a:latin typeface="Arial" pitchFamily="34" charset="0"/>
                <a:cs typeface="Arial" pitchFamily="34" charset="0"/>
              </a:rPr>
              <a:t> Enjoy!</a:t>
            </a:r>
          </a:p>
          <a:p>
            <a:pPr marL="0" lvl="1">
              <a:buClr>
                <a:srgbClr val="C00000"/>
              </a:buClr>
            </a:pPr>
            <a:endParaRPr kumimoji="0" lang="en-US" sz="36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rmAutofit/>
          </a:bodyPr>
          <a:lstStyle/>
          <a:p>
            <a:r>
              <a:rPr lang="en-US" dirty="0" smtClean="0">
                <a:solidFill>
                  <a:srgbClr val="C00000"/>
                </a:solidFill>
                <a:latin typeface="Arial" pitchFamily="34" charset="0"/>
                <a:cs typeface="Arial" pitchFamily="34" charset="0"/>
              </a:rPr>
              <a:t>Sources </a:t>
            </a:r>
            <a:endParaRPr lang="en-US" dirty="0">
              <a:solidFill>
                <a:srgbClr val="C00000"/>
              </a:solidFill>
              <a:latin typeface="Arial" pitchFamily="34" charset="0"/>
              <a:cs typeface="Arial" pitchFamily="34" charset="0"/>
            </a:endParaRPr>
          </a:p>
        </p:txBody>
      </p:sp>
      <p:sp>
        <p:nvSpPr>
          <p:cNvPr id="3" name="Subtitle 2"/>
          <p:cNvSpPr>
            <a:spLocks noGrp="1"/>
          </p:cNvSpPr>
          <p:nvPr>
            <p:ph type="subTitle" idx="1"/>
          </p:nvPr>
        </p:nvSpPr>
        <p:spPr>
          <a:xfrm>
            <a:off x="2971800" y="3810000"/>
            <a:ext cx="5791200" cy="1752600"/>
          </a:xfrm>
        </p:spPr>
        <p:txBody>
          <a:bodyPr>
            <a:normAutofit/>
          </a:bodyPr>
          <a:lstStyle/>
          <a:p>
            <a:pPr algn="r"/>
            <a:endParaRPr lang="en-US" dirty="0" smtClean="0">
              <a:solidFill>
                <a:srgbClr val="C00000"/>
              </a:solidFill>
              <a:latin typeface="Arial" pitchFamily="34" charset="0"/>
              <a:cs typeface="Arial" pitchFamily="34" charset="0"/>
            </a:endParaRPr>
          </a:p>
          <a:p>
            <a:pPr algn="l"/>
            <a:endParaRPr lang="en-US" dirty="0">
              <a:solidFill>
                <a:schemeClr val="bg1"/>
              </a:solidFill>
              <a:latin typeface="Arial" pitchFamily="34" charset="0"/>
              <a:cs typeface="Arial" pitchFamily="34" charset="0"/>
            </a:endParaRPr>
          </a:p>
        </p:txBody>
      </p:sp>
      <p:sp>
        <p:nvSpPr>
          <p:cNvPr id="7" name="Content Placeholder 2"/>
          <p:cNvSpPr txBox="1">
            <a:spLocks/>
          </p:cNvSpPr>
          <p:nvPr/>
        </p:nvSpPr>
        <p:spPr>
          <a:xfrm>
            <a:off x="381000" y="1371600"/>
            <a:ext cx="8458200" cy="5257800"/>
          </a:xfrm>
          <a:prstGeom prst="rect">
            <a:avLst/>
          </a:prstGeom>
        </p:spPr>
        <p:txBody>
          <a:bodyPr vert="horz" lIns="91440" tIns="45720" rIns="91440" bIns="45720" rtlCol="0">
            <a:normAutofit fontScale="25000" lnSpcReduction="20000"/>
          </a:bodyPr>
          <a:lstStyle/>
          <a:p>
            <a:pPr marL="0" marR="0" lvl="0" indent="0" defTabSz="914400" rtl="0" eaLnBrk="1" fontAlgn="auto" latinLnBrk="0" hangingPunct="1">
              <a:lnSpc>
                <a:spcPct val="170000"/>
              </a:lnSpc>
              <a:spcBef>
                <a:spcPct val="20000"/>
              </a:spcBef>
              <a:spcAft>
                <a:spcPts val="0"/>
              </a:spcAft>
              <a:buClr>
                <a:srgbClr val="C00000"/>
              </a:buClr>
              <a:buSzTx/>
              <a:buFont typeface="Arial" pitchFamily="34" charset="0"/>
              <a:buChar char="•"/>
              <a:tabLst/>
              <a:defRPr/>
            </a:pPr>
            <a:r>
              <a:rPr kumimoji="0" lang="en-US" sz="4300" b="0" i="0" u="none" strike="noStrike" kern="1200" cap="none" spc="0" normalizeH="0" baseline="0" noProof="0" dirty="0" smtClean="0">
                <a:ln>
                  <a:noFill/>
                </a:ln>
                <a:solidFill>
                  <a:schemeClr val="bg1"/>
                </a:solidFill>
                <a:effectLst/>
                <a:uLnTx/>
                <a:uFillTx/>
                <a:latin typeface="Arial" pitchFamily="34" charset="0"/>
                <a:cs typeface="Arial" pitchFamily="34" charset="0"/>
              </a:rPr>
              <a:t> My Thanks To:</a:t>
            </a:r>
          </a:p>
          <a:p>
            <a:pPr marL="0" marR="0" lvl="0" indent="0" defTabSz="914400" rtl="0" eaLnBrk="1" fontAlgn="auto" latinLnBrk="0" hangingPunct="1">
              <a:lnSpc>
                <a:spcPct val="170000"/>
              </a:lnSpc>
              <a:spcBef>
                <a:spcPct val="20000"/>
              </a:spcBef>
              <a:spcAft>
                <a:spcPts val="0"/>
              </a:spcAft>
              <a:buClr>
                <a:srgbClr val="C00000"/>
              </a:buClr>
              <a:buSzTx/>
              <a:buFont typeface="Arial" pitchFamily="34" charset="0"/>
              <a:buChar char="•"/>
              <a:tabLst/>
              <a:defRPr/>
            </a:pPr>
            <a:endParaRPr kumimoji="0" lang="en-US" sz="43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a:p>
            <a:pPr>
              <a:lnSpc>
                <a:spcPct val="170000"/>
              </a:lnSpc>
              <a:spcBef>
                <a:spcPct val="20000"/>
              </a:spcBef>
              <a:buClr>
                <a:srgbClr val="C00000"/>
              </a:buClr>
              <a:buFont typeface="Arial" pitchFamily="34" charset="0"/>
              <a:buChar char="•"/>
              <a:defRPr/>
            </a:pPr>
            <a:r>
              <a:rPr kumimoji="0" lang="en-US" sz="4300" b="0" i="0" u="none" strike="noStrike" kern="1200" cap="none" spc="0" normalizeH="0" baseline="0" noProof="0" dirty="0" smtClean="0">
                <a:ln>
                  <a:noFill/>
                </a:ln>
                <a:solidFill>
                  <a:schemeClr val="bg1"/>
                </a:solidFill>
                <a:effectLst/>
                <a:uLnTx/>
                <a:uFillTx/>
                <a:latin typeface="Arial" pitchFamily="34" charset="0"/>
                <a:cs typeface="Arial" pitchFamily="34" charset="0"/>
              </a:rPr>
              <a:t> </a:t>
            </a:r>
            <a:r>
              <a:rPr lang="en-US" sz="4300" dirty="0" err="1" smtClean="0">
                <a:solidFill>
                  <a:schemeClr val="bg1"/>
                </a:solidFill>
                <a:latin typeface="Arial" pitchFamily="34" charset="0"/>
                <a:cs typeface="Arial" pitchFamily="34" charset="0"/>
              </a:rPr>
              <a:t>Bangert</a:t>
            </a:r>
            <a:r>
              <a:rPr lang="en-US" sz="4300" dirty="0" smtClean="0">
                <a:solidFill>
                  <a:schemeClr val="bg1"/>
                </a:solidFill>
                <a:latin typeface="Arial" pitchFamily="34" charset="0"/>
                <a:cs typeface="Arial" pitchFamily="34" charset="0"/>
              </a:rPr>
              <a:t>, A. (2004). The Seven Principles of Good Practice: A Framework for Evaluating Online Teaching. Internet and Higher Education, 7, 217-232.</a:t>
            </a:r>
          </a:p>
          <a:p>
            <a:pPr marL="0" marR="0" lvl="0" indent="0" defTabSz="914400" rtl="0" eaLnBrk="1" fontAlgn="auto" latinLnBrk="0" hangingPunct="1">
              <a:lnSpc>
                <a:spcPct val="170000"/>
              </a:lnSpc>
              <a:spcBef>
                <a:spcPct val="20000"/>
              </a:spcBef>
              <a:spcAft>
                <a:spcPts val="0"/>
              </a:spcAft>
              <a:buClr>
                <a:srgbClr val="C00000"/>
              </a:buClr>
              <a:buSzTx/>
              <a:buFont typeface="Arial" pitchFamily="34" charset="0"/>
              <a:buChar char="•"/>
              <a:tabLst/>
              <a:defRPr/>
            </a:pPr>
            <a:r>
              <a:rPr kumimoji="0" lang="en-US" sz="4300" b="0" i="0" u="none" strike="noStrike" kern="1200" cap="none" spc="0" normalizeH="0" baseline="0" noProof="0" dirty="0" smtClean="0">
                <a:ln>
                  <a:noFill/>
                </a:ln>
                <a:solidFill>
                  <a:schemeClr val="bg1"/>
                </a:solidFill>
                <a:effectLst/>
                <a:uLnTx/>
                <a:uFillTx/>
                <a:latin typeface="Arial" pitchFamily="34" charset="0"/>
                <a:cs typeface="Arial" pitchFamily="34" charset="0"/>
              </a:rPr>
              <a:t> </a:t>
            </a:r>
            <a:r>
              <a:rPr kumimoji="0" lang="en-US" sz="4300" b="0" i="0" u="none" strike="noStrike" kern="1200" cap="none" spc="0" normalizeH="0" baseline="0" noProof="0" dirty="0" err="1" smtClean="0">
                <a:ln>
                  <a:noFill/>
                </a:ln>
                <a:solidFill>
                  <a:schemeClr val="bg1"/>
                </a:solidFill>
                <a:effectLst/>
                <a:uLnTx/>
                <a:uFillTx/>
                <a:latin typeface="Arial" pitchFamily="34" charset="0"/>
                <a:cs typeface="Arial" pitchFamily="34" charset="0"/>
              </a:rPr>
              <a:t>Chickering</a:t>
            </a:r>
            <a:r>
              <a:rPr kumimoji="0" lang="en-US" sz="4300" b="0" i="0" u="none" strike="noStrike" kern="1200" cap="none" spc="0" normalizeH="0" baseline="0" noProof="0" dirty="0" smtClean="0">
                <a:ln>
                  <a:noFill/>
                </a:ln>
                <a:solidFill>
                  <a:schemeClr val="bg1"/>
                </a:solidFill>
                <a:effectLst/>
                <a:uLnTx/>
                <a:uFillTx/>
                <a:latin typeface="Arial" pitchFamily="34" charset="0"/>
                <a:cs typeface="Arial" pitchFamily="34" charset="0"/>
              </a:rPr>
              <a:t>, A., &amp; Gamson, Z. (1987). Seven principles of good practice in undergraduate education. </a:t>
            </a:r>
            <a:r>
              <a:rPr kumimoji="0" lang="en-US" sz="4300" b="0" i="1" u="none" strike="noStrike" kern="1200" cap="none" spc="0" normalizeH="0" baseline="0" noProof="0" dirty="0" smtClean="0">
                <a:ln>
                  <a:noFill/>
                </a:ln>
                <a:solidFill>
                  <a:schemeClr val="bg1"/>
                </a:solidFill>
                <a:effectLst/>
                <a:uLnTx/>
                <a:uFillTx/>
                <a:latin typeface="Arial" pitchFamily="34" charset="0"/>
                <a:cs typeface="Arial" pitchFamily="34" charset="0"/>
              </a:rPr>
              <a:t>AAHE Bulletin, 39</a:t>
            </a:r>
            <a:r>
              <a:rPr kumimoji="0" lang="en-US" sz="4300" b="0" i="0" u="none" strike="noStrike" kern="1200" cap="none" spc="0" normalizeH="0" baseline="0" noProof="0" dirty="0" smtClean="0">
                <a:ln>
                  <a:noFill/>
                </a:ln>
                <a:solidFill>
                  <a:schemeClr val="bg1"/>
                </a:solidFill>
                <a:effectLst/>
                <a:uLnTx/>
                <a:uFillTx/>
                <a:latin typeface="Arial" pitchFamily="34" charset="0"/>
                <a:cs typeface="Arial" pitchFamily="34" charset="0"/>
              </a:rPr>
              <a:t>, 3-7</a:t>
            </a:r>
          </a:p>
          <a:p>
            <a:pPr>
              <a:lnSpc>
                <a:spcPct val="170000"/>
              </a:lnSpc>
              <a:spcBef>
                <a:spcPct val="20000"/>
              </a:spcBef>
              <a:buClr>
                <a:srgbClr val="C00000"/>
              </a:buClr>
              <a:buFont typeface="Arial" pitchFamily="34" charset="0"/>
              <a:buChar char="•"/>
            </a:pPr>
            <a:r>
              <a:rPr lang="en-US" sz="4300" dirty="0" smtClean="0">
                <a:solidFill>
                  <a:schemeClr val="bg1"/>
                </a:solidFill>
                <a:latin typeface="Arial" pitchFamily="34" charset="0"/>
                <a:cs typeface="Arial" pitchFamily="34" charset="0"/>
              </a:rPr>
              <a:t> </a:t>
            </a:r>
            <a:r>
              <a:rPr lang="en-US" sz="4300" dirty="0" err="1" smtClean="0">
                <a:solidFill>
                  <a:schemeClr val="bg1"/>
                </a:solidFill>
                <a:latin typeface="Arial" pitchFamily="34" charset="0"/>
                <a:cs typeface="Arial" pitchFamily="34" charset="0"/>
              </a:rPr>
              <a:t>Chickering</a:t>
            </a:r>
            <a:r>
              <a:rPr lang="en-US" sz="4300" dirty="0" smtClean="0">
                <a:solidFill>
                  <a:schemeClr val="bg1"/>
                </a:solidFill>
                <a:latin typeface="Arial" pitchFamily="34" charset="0"/>
                <a:cs typeface="Arial" pitchFamily="34" charset="0"/>
              </a:rPr>
              <a:t>, A., &amp; </a:t>
            </a:r>
            <a:r>
              <a:rPr lang="en-US" sz="4300" dirty="0" err="1" smtClean="0">
                <a:solidFill>
                  <a:schemeClr val="bg1"/>
                </a:solidFill>
                <a:latin typeface="Arial" pitchFamily="34" charset="0"/>
                <a:cs typeface="Arial" pitchFamily="34" charset="0"/>
              </a:rPr>
              <a:t>Reisser</a:t>
            </a:r>
            <a:r>
              <a:rPr lang="en-US" sz="4300" dirty="0" smtClean="0">
                <a:solidFill>
                  <a:schemeClr val="bg1"/>
                </a:solidFill>
                <a:latin typeface="Arial" pitchFamily="34" charset="0"/>
                <a:cs typeface="Arial" pitchFamily="34" charset="0"/>
              </a:rPr>
              <a:t>, L. (1993). Education and identity. San Francisco: </a:t>
            </a:r>
            <a:r>
              <a:rPr lang="en-US" sz="4300" dirty="0" err="1" smtClean="0">
                <a:solidFill>
                  <a:schemeClr val="bg1"/>
                </a:solidFill>
                <a:latin typeface="Arial" pitchFamily="34" charset="0"/>
                <a:cs typeface="Arial" pitchFamily="34" charset="0"/>
              </a:rPr>
              <a:t>Jossey</a:t>
            </a:r>
            <a:r>
              <a:rPr lang="en-US" sz="4300" dirty="0" smtClean="0">
                <a:solidFill>
                  <a:schemeClr val="bg1"/>
                </a:solidFill>
                <a:latin typeface="Arial" pitchFamily="34" charset="0"/>
                <a:cs typeface="Arial" pitchFamily="34" charset="0"/>
              </a:rPr>
              <a:t>-Bass.</a:t>
            </a:r>
          </a:p>
          <a:p>
            <a:pPr>
              <a:lnSpc>
                <a:spcPct val="170000"/>
              </a:lnSpc>
              <a:spcBef>
                <a:spcPct val="20000"/>
              </a:spcBef>
              <a:buClr>
                <a:srgbClr val="C00000"/>
              </a:buClr>
              <a:buFont typeface="Arial" pitchFamily="34" charset="0"/>
              <a:buChar char="•"/>
            </a:pPr>
            <a:r>
              <a:rPr lang="en-US" sz="4300" dirty="0" smtClean="0">
                <a:solidFill>
                  <a:schemeClr val="bg1"/>
                </a:solidFill>
                <a:latin typeface="Arial" pitchFamily="34" charset="0"/>
                <a:cs typeface="Arial" pitchFamily="34" charset="0"/>
              </a:rPr>
              <a:t> Crews, T. B. (2011). Guide for  Peer Reviewers of Online Courses. University of South Carolina College of Hospitality, Retail and Sport Management internal document. </a:t>
            </a:r>
          </a:p>
          <a:p>
            <a:pPr>
              <a:lnSpc>
                <a:spcPct val="170000"/>
              </a:lnSpc>
              <a:spcBef>
                <a:spcPct val="20000"/>
              </a:spcBef>
              <a:buClr>
                <a:srgbClr val="C00000"/>
              </a:buClr>
              <a:buFont typeface="Arial" pitchFamily="34" charset="0"/>
              <a:buChar char="•"/>
            </a:pPr>
            <a:r>
              <a:rPr lang="en-US" sz="4300" dirty="0" smtClean="0">
                <a:solidFill>
                  <a:schemeClr val="bg1"/>
                </a:solidFill>
                <a:latin typeface="Arial" pitchFamily="34" charset="0"/>
                <a:cs typeface="Arial" pitchFamily="34" charset="0"/>
              </a:rPr>
              <a:t> Graham, C., </a:t>
            </a:r>
            <a:r>
              <a:rPr lang="en-US" sz="4300" dirty="0" err="1" smtClean="0">
                <a:solidFill>
                  <a:schemeClr val="bg1"/>
                </a:solidFill>
                <a:latin typeface="Arial" pitchFamily="34" charset="0"/>
                <a:cs typeface="Arial" pitchFamily="34" charset="0"/>
              </a:rPr>
              <a:t>Cagiltay</a:t>
            </a:r>
            <a:r>
              <a:rPr lang="en-US" sz="4300" dirty="0" smtClean="0">
                <a:solidFill>
                  <a:schemeClr val="bg1"/>
                </a:solidFill>
                <a:latin typeface="Arial" pitchFamily="34" charset="0"/>
                <a:cs typeface="Arial" pitchFamily="34" charset="0"/>
              </a:rPr>
              <a:t>, K., Lim, B., </a:t>
            </a:r>
            <a:r>
              <a:rPr lang="en-US" sz="4300" dirty="0" err="1" smtClean="0">
                <a:solidFill>
                  <a:schemeClr val="bg1"/>
                </a:solidFill>
                <a:latin typeface="Arial" pitchFamily="34" charset="0"/>
                <a:cs typeface="Arial" pitchFamily="34" charset="0"/>
              </a:rPr>
              <a:t>Craner</a:t>
            </a:r>
            <a:r>
              <a:rPr lang="en-US" sz="4300" dirty="0" smtClean="0">
                <a:solidFill>
                  <a:schemeClr val="bg1"/>
                </a:solidFill>
                <a:latin typeface="Arial" pitchFamily="34" charset="0"/>
                <a:cs typeface="Arial" pitchFamily="34" charset="0"/>
              </a:rPr>
              <a:t>, J. &amp; Duffy, T. (2001). “Seven Principles of Effective Teaching: A Practical Lens for Evaluating Online Courses”. Technology Source 30. </a:t>
            </a:r>
          </a:p>
          <a:p>
            <a:pPr lvl="0">
              <a:lnSpc>
                <a:spcPct val="170000"/>
              </a:lnSpc>
              <a:spcBef>
                <a:spcPct val="20000"/>
              </a:spcBef>
              <a:buClr>
                <a:srgbClr val="C00000"/>
              </a:buClr>
              <a:buFont typeface="Arial" pitchFamily="34" charset="0"/>
              <a:buChar char="•"/>
            </a:pPr>
            <a:r>
              <a:rPr lang="en-US" sz="4300" dirty="0" smtClean="0">
                <a:solidFill>
                  <a:schemeClr val="bg1"/>
                </a:solidFill>
                <a:latin typeface="Arial" pitchFamily="34" charset="0"/>
                <a:cs typeface="Arial" pitchFamily="34" charset="0"/>
              </a:rPr>
              <a:t> Quality </a:t>
            </a:r>
            <a:r>
              <a:rPr lang="en-US" sz="4300" dirty="0">
                <a:solidFill>
                  <a:schemeClr val="bg1"/>
                </a:solidFill>
                <a:latin typeface="Arial" pitchFamily="34" charset="0"/>
                <a:cs typeface="Arial" pitchFamily="34" charset="0"/>
              </a:rPr>
              <a:t>Matters: </a:t>
            </a:r>
            <a:endParaRPr lang="en-US" sz="4300" dirty="0" smtClean="0">
              <a:solidFill>
                <a:schemeClr val="bg1"/>
              </a:solidFill>
              <a:latin typeface="Arial" pitchFamily="34" charset="0"/>
              <a:cs typeface="Arial" pitchFamily="34" charset="0"/>
            </a:endParaRPr>
          </a:p>
          <a:p>
            <a:pPr lvl="0">
              <a:lnSpc>
                <a:spcPct val="170000"/>
              </a:lnSpc>
              <a:spcBef>
                <a:spcPct val="20000"/>
              </a:spcBef>
            </a:pPr>
            <a:r>
              <a:rPr lang="en-US" sz="4300" dirty="0" smtClean="0">
                <a:solidFill>
                  <a:srgbClr val="C00000"/>
                </a:solidFill>
                <a:latin typeface="Arial" pitchFamily="34" charset="0"/>
                <a:cs typeface="Arial" pitchFamily="34" charset="0"/>
                <a:hlinkClick r:id="rId2"/>
              </a:rPr>
              <a:t>http</a:t>
            </a:r>
            <a:r>
              <a:rPr lang="en-US" sz="4300" dirty="0">
                <a:solidFill>
                  <a:srgbClr val="C00000"/>
                </a:solidFill>
                <a:latin typeface="Arial" pitchFamily="34" charset="0"/>
                <a:cs typeface="Arial" pitchFamily="34" charset="0"/>
                <a:hlinkClick r:id="rId2"/>
              </a:rPr>
              <a:t>://</a:t>
            </a:r>
            <a:r>
              <a:rPr lang="en-US" sz="4300" dirty="0" smtClean="0">
                <a:solidFill>
                  <a:srgbClr val="C00000"/>
                </a:solidFill>
                <a:latin typeface="Arial" pitchFamily="34" charset="0"/>
                <a:cs typeface="Arial" pitchFamily="34" charset="0"/>
                <a:hlinkClick r:id="rId2"/>
              </a:rPr>
              <a:t>www.qmprogram.org</a:t>
            </a:r>
            <a:endParaRPr lang="en-US" sz="4300" dirty="0" smtClean="0">
              <a:solidFill>
                <a:srgbClr val="C00000"/>
              </a:solidFill>
              <a:latin typeface="Arial" pitchFamily="34" charset="0"/>
              <a:cs typeface="Arial" pitchFamily="34" charset="0"/>
            </a:endParaRPr>
          </a:p>
          <a:p>
            <a:pPr lvl="0">
              <a:lnSpc>
                <a:spcPct val="170000"/>
              </a:lnSpc>
              <a:spcBef>
                <a:spcPct val="20000"/>
              </a:spcBef>
              <a:buClr>
                <a:srgbClr val="C00000"/>
              </a:buClr>
              <a:buFont typeface="Arial" pitchFamily="34" charset="0"/>
              <a:buChar char="•"/>
            </a:pPr>
            <a:r>
              <a:rPr lang="en-US" sz="4300" dirty="0" smtClean="0">
                <a:solidFill>
                  <a:schemeClr val="bg1"/>
                </a:solidFill>
                <a:latin typeface="Arial" pitchFamily="34" charset="0"/>
                <a:cs typeface="Arial" pitchFamily="34" charset="0"/>
              </a:rPr>
              <a:t> USC Center for Teaching Excellence:</a:t>
            </a:r>
          </a:p>
          <a:p>
            <a:pPr>
              <a:lnSpc>
                <a:spcPct val="170000"/>
              </a:lnSpc>
              <a:spcBef>
                <a:spcPct val="20000"/>
              </a:spcBef>
              <a:buClr>
                <a:srgbClr val="C00000"/>
              </a:buClr>
              <a:defRPr/>
            </a:pPr>
            <a:r>
              <a:rPr lang="en-US" sz="4300" dirty="0" smtClean="0">
                <a:solidFill>
                  <a:srgbClr val="C00000"/>
                </a:solidFill>
                <a:latin typeface="Arial" pitchFamily="34" charset="0"/>
                <a:cs typeface="Arial" pitchFamily="34" charset="0"/>
                <a:hlinkClick r:id="rId3"/>
              </a:rPr>
              <a:t>http://www.sc.edu/cte</a:t>
            </a:r>
            <a:endParaRPr lang="en-US" sz="4300" dirty="0" smtClean="0">
              <a:solidFill>
                <a:srgbClr val="C00000"/>
              </a:solidFill>
              <a:latin typeface="Arial" pitchFamily="34" charset="0"/>
              <a:cs typeface="Arial" pitchFamily="34" charset="0"/>
            </a:endParaRPr>
          </a:p>
          <a:p>
            <a:pPr>
              <a:lnSpc>
                <a:spcPct val="170000"/>
              </a:lnSpc>
              <a:spcBef>
                <a:spcPct val="20000"/>
              </a:spcBef>
              <a:buClr>
                <a:srgbClr val="C00000"/>
              </a:buClr>
              <a:buFont typeface="Arial" pitchFamily="34" charset="0"/>
              <a:buChar char="•"/>
              <a:defRPr/>
            </a:pPr>
            <a:r>
              <a:rPr lang="en-US" sz="4300" dirty="0" smtClean="0">
                <a:solidFill>
                  <a:schemeClr val="bg1"/>
                </a:solidFill>
                <a:latin typeface="Arial" pitchFamily="34" charset="0"/>
                <a:cs typeface="Arial" pitchFamily="34" charset="0"/>
              </a:rPr>
              <a:t> Dr. Aisha Haynes, Instructional Designer, University of South Carolina Center for Teaching Excellence</a:t>
            </a:r>
          </a:p>
          <a:p>
            <a:pPr lvl="0">
              <a:lnSpc>
                <a:spcPct val="170000"/>
              </a:lnSpc>
              <a:spcBef>
                <a:spcPct val="20000"/>
              </a:spcBef>
              <a:buClr>
                <a:srgbClr val="C00000"/>
              </a:buClr>
              <a:buFont typeface="Arial" pitchFamily="34" charset="0"/>
              <a:buChar char="•"/>
            </a:pPr>
            <a:r>
              <a:rPr lang="en-US" sz="4300" dirty="0" smtClean="0">
                <a:solidFill>
                  <a:schemeClr val="bg1"/>
                </a:solidFill>
                <a:latin typeface="Arial" pitchFamily="34" charset="0"/>
                <a:cs typeface="Arial" pitchFamily="34" charset="0"/>
              </a:rPr>
              <a:t> Mike Brown, Instructional Designer, University of South Carolina Center for Teaching Excellence</a:t>
            </a:r>
          </a:p>
          <a:p>
            <a:pPr lvl="0">
              <a:lnSpc>
                <a:spcPct val="170000"/>
              </a:lnSpc>
              <a:spcBef>
                <a:spcPct val="20000"/>
              </a:spcBef>
              <a:buClr>
                <a:srgbClr val="C00000"/>
              </a:buClr>
              <a:buFont typeface="Arial" pitchFamily="34" charset="0"/>
              <a:buChar char="•"/>
            </a:pPr>
            <a:r>
              <a:rPr lang="en-US" sz="4300" dirty="0" smtClean="0">
                <a:solidFill>
                  <a:schemeClr val="bg1"/>
                </a:solidFill>
                <a:latin typeface="Arial" pitchFamily="34" charset="0"/>
                <a:cs typeface="Arial" pitchFamily="34" charset="0"/>
              </a:rPr>
              <a:t> Dr. </a:t>
            </a:r>
            <a:r>
              <a:rPr lang="en-US" sz="4300" dirty="0" err="1" smtClean="0">
                <a:solidFill>
                  <a:schemeClr val="bg1"/>
                </a:solidFill>
                <a:latin typeface="Arial" pitchFamily="34" charset="0"/>
                <a:cs typeface="Arial" pitchFamily="34" charset="0"/>
              </a:rPr>
              <a:t>Tena</a:t>
            </a:r>
            <a:r>
              <a:rPr lang="en-US" sz="4300" dirty="0" smtClean="0">
                <a:solidFill>
                  <a:schemeClr val="bg1"/>
                </a:solidFill>
                <a:latin typeface="Arial" pitchFamily="34" charset="0"/>
                <a:cs typeface="Arial" pitchFamily="34" charset="0"/>
              </a:rPr>
              <a:t> Crews, University of South Carolina and Stealth Consulting</a:t>
            </a:r>
          </a:p>
          <a:p>
            <a:pPr lvl="0">
              <a:lnSpc>
                <a:spcPct val="170000"/>
              </a:lnSpc>
              <a:spcBef>
                <a:spcPct val="20000"/>
              </a:spcBef>
              <a:buClr>
                <a:srgbClr val="C00000"/>
              </a:buClr>
              <a:buFont typeface="Arial" pitchFamily="34" charset="0"/>
              <a:buChar char="•"/>
            </a:pPr>
            <a:r>
              <a:rPr lang="en-US" sz="4300" dirty="0" smtClean="0">
                <a:solidFill>
                  <a:schemeClr val="bg1"/>
                </a:solidFill>
                <a:latin typeface="Arial" pitchFamily="34" charset="0"/>
                <a:cs typeface="Arial" pitchFamily="34" charset="0"/>
              </a:rPr>
              <a:t> Renee Shafer, Instructional Designer, University of South Carolina University Technology Services</a:t>
            </a:r>
            <a:endParaRPr lang="en-US" sz="4300" dirty="0" smtClean="0">
              <a:solidFill>
                <a:schemeClr val="bg1"/>
              </a:solidFill>
            </a:endParaRPr>
          </a:p>
          <a:p>
            <a:pPr>
              <a:spcBef>
                <a:spcPct val="20000"/>
              </a:spcBef>
            </a:pPr>
            <a:endParaRPr lang="en-US" sz="2800" dirty="0" smtClean="0">
              <a:solidFill>
                <a:srgbClr val="C00000"/>
              </a:solidFill>
              <a:latin typeface="Arial" pitchFamily="34" charset="0"/>
              <a:cs typeface="Arial" pitchFamily="34" charset="0"/>
            </a:endParaRPr>
          </a:p>
          <a:p>
            <a:pPr>
              <a:spcBef>
                <a:spcPct val="20000"/>
              </a:spcBef>
            </a:pPr>
            <a:endParaRPr lang="en-US" sz="2800" dirty="0" smtClean="0">
              <a:solidFill>
                <a:srgbClr val="C00000"/>
              </a:solidFill>
              <a:latin typeface="Arial" pitchFamily="34" charset="0"/>
              <a:cs typeface="Arial" pitchFamily="34" charset="0"/>
            </a:endParaRPr>
          </a:p>
          <a:p>
            <a:pPr>
              <a:spcBef>
                <a:spcPct val="20000"/>
              </a:spcBef>
            </a:pPr>
            <a:endParaRPr lang="en-US" sz="2800" dirty="0" smtClean="0">
              <a:solidFill>
                <a:srgbClr val="C00000"/>
              </a:solidFill>
              <a:latin typeface="Arial" pitchFamily="34" charset="0"/>
              <a:cs typeface="Arial" pitchFamily="34" charset="0"/>
            </a:endParaRPr>
          </a:p>
          <a:p>
            <a:pPr lvl="0">
              <a:spcBef>
                <a:spcPct val="20000"/>
              </a:spcBef>
            </a:pPr>
            <a:endParaRPr lang="en-US" sz="2400" dirty="0">
              <a:solidFill>
                <a:schemeClr val="bg1"/>
              </a:solidFill>
            </a:endParaRPr>
          </a:p>
          <a:p>
            <a:pPr marL="0" marR="0" lvl="0" indent="0"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914400"/>
          </a:xfrm>
        </p:spPr>
        <p:txBody>
          <a:bodyPr>
            <a:noAutofit/>
          </a:bodyPr>
          <a:lstStyle/>
          <a:p>
            <a:r>
              <a:rPr lang="en-US" sz="4000" dirty="0">
                <a:solidFill>
                  <a:srgbClr val="C00000"/>
                </a:solidFill>
                <a:latin typeface="Arial" pitchFamily="34" charset="0"/>
                <a:cs typeface="Arial" pitchFamily="34" charset="0"/>
              </a:rPr>
              <a:t>Good Practice Communicates High Expectations</a:t>
            </a:r>
          </a:p>
        </p:txBody>
      </p:sp>
      <p:pic>
        <p:nvPicPr>
          <p:cNvPr id="1026" name="Picture 2" descr="C:\Documents and Settings\slgrosso\Local Settings\Temporary Internet Files\Content.IE5\0SZH82YN\MP900399533[1].jpg"/>
          <p:cNvPicPr>
            <a:picLocks noChangeAspect="1" noChangeArrowheads="1"/>
          </p:cNvPicPr>
          <p:nvPr/>
        </p:nvPicPr>
        <p:blipFill>
          <a:blip r:embed="rId2" cstate="print"/>
          <a:srcRect/>
          <a:stretch>
            <a:fillRect/>
          </a:stretch>
        </p:blipFill>
        <p:spPr bwMode="auto">
          <a:xfrm>
            <a:off x="2057400" y="2057400"/>
            <a:ext cx="5031166" cy="3352800"/>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mplementing Best Practices in Online Learning&amp;quot;&quot;/&gt;&lt;property id=&quot;20307&quot; value=&quot;256&quot;/&gt;&lt;/object&gt;&lt;object type=&quot;3&quot; unique_id=&quot;10032&quot;&gt;&lt;property id=&quot;20148&quot; value=&quot;5&quot;/&gt;&lt;property id=&quot;20300&quot; value=&quot;Slide 85 - &amp;quot;Sources &amp;quot;&quot;/&gt;&lt;property id=&quot;20307&quot; value=&quot;257&quot;/&gt;&lt;/object&gt;&lt;object type=&quot;3&quot; unique_id=&quot;10049&quot;&gt;&lt;property id=&quot;20148&quot; value=&quot;5&quot;/&gt;&lt;property id=&quot;20300&quot; value=&quot;Slide 15 - &amp;quot;Course Syllabus&amp;quot;&quot;/&gt;&lt;property id=&quot;20307&quot; value=&quot;258&quot;/&gt;&lt;/object&gt;&lt;object type=&quot;3&quot; unique_id=&quot;10075&quot;&gt;&lt;property id=&quot;20148&quot; value=&quot;5&quot;/&gt;&lt;property id=&quot;20300&quot; value=&quot;Slide 17 - &amp;quot;Course Syllabus&amp;quot;&quot;/&gt;&lt;property id=&quot;20307&quot; value=&quot;259&quot;/&gt;&lt;/object&gt;&lt;object type=&quot;3&quot; unique_id=&quot;10094&quot;&gt;&lt;property id=&quot;20148&quot; value=&quot;5&quot;/&gt;&lt;property id=&quot;20300&quot; value=&quot;Slide 23 - &amp;quot;Good Practice Communicates High Expectations&amp;quot;&quot;/&gt;&lt;property id=&quot;20307&quot; value=&quot;260&quot;/&gt;&lt;/object&gt;&lt;object type=&quot;3&quot; unique_id=&quot;10137&quot;&gt;&lt;property id=&quot;20148&quot; value=&quot;5&quot;/&gt;&lt;property id=&quot;20300&quot; value=&quot;Slide 24 - &amp;quot;Good Practice Communicates High Expectations&amp;quot;&quot;/&gt;&lt;property id=&quot;20307&quot; value=&quot;261&quot;/&gt;&lt;/object&gt;&lt;object type=&quot;3&quot; unique_id=&quot;10138&quot;&gt;&lt;property id=&quot;20148&quot; value=&quot;5&quot;/&gt;&lt;property id=&quot;20300&quot; value=&quot;Slide 26 - &amp;quot;Good Practice Communicates High Expectations&amp;quot;&quot;/&gt;&lt;property id=&quot;20307&quot; value=&quot;262&quot;/&gt;&lt;/object&gt;&lt;object type=&quot;3&quot; unique_id=&quot;10176&quot;&gt;&lt;property id=&quot;20148&quot; value=&quot;5&quot;/&gt;&lt;property id=&quot;20300&quot; value=&quot;Slide 32 - &amp;quot;Good Practice Emphasizes Time on Task&amp;quot;&quot;/&gt;&lt;property id=&quot;20307&quot; value=&quot;264&quot;/&gt;&lt;/object&gt;&lt;object type=&quot;3&quot; unique_id=&quot;10276&quot;&gt;&lt;property id=&quot;20148&quot; value=&quot;5&quot;/&gt;&lt;property id=&quot;20300&quot; value=&quot;Slide 34 - &amp;quot;Good Practice Emphasizes Time on Task&amp;quot;&quot;/&gt;&lt;property id=&quot;20307&quot; value=&quot;265&quot;/&gt;&lt;/object&gt;&lt;object type=&quot;3&quot; unique_id=&quot;10277&quot;&gt;&lt;property id=&quot;20148&quot; value=&quot;5&quot;/&gt;&lt;property id=&quot;20300&quot; value=&quot;Slide 35 - &amp;quot;Good Practice Emphasizes Time on Task&amp;quot;&quot;/&gt;&lt;property id=&quot;20307&quot; value=&quot;267&quot;/&gt;&lt;/object&gt;&lt;object type=&quot;3&quot; unique_id=&quot;10278&quot;&gt;&lt;property id=&quot;20148&quot; value=&quot;5&quot;/&gt;&lt;property id=&quot;20300&quot; value=&quot;Slide 40 - &amp;quot;Good Practice Emphasizes Time on Task&amp;quot;&quot;/&gt;&lt;property id=&quot;20307&quot; value=&quot;266&quot;/&gt;&lt;/object&gt;&lt;object type=&quot;3&quot; unique_id=&quot;10279&quot;&gt;&lt;property id=&quot;20148&quot; value=&quot;5&quot;/&gt;&lt;property id=&quot;20300&quot; value=&quot;Slide 42 - &amp;quot;Weekly Modules&amp;quot;&quot;/&gt;&lt;property id=&quot;20307&quot; value=&quot;268&quot;/&gt;&lt;/object&gt;&lt;object type=&quot;3&quot; unique_id=&quot;10371&quot;&gt;&lt;property id=&quot;20148&quot; value=&quot;5&quot;/&gt;&lt;property id=&quot;20300&quot; value=&quot;Slide 48 - &amp;quot;Good Practice Gives Prompt Feedback&amp;quot;&quot;/&gt;&lt;property id=&quot;20307&quot; value=&quot;270&quot;/&gt;&lt;/object&gt;&lt;object type=&quot;3&quot; unique_id=&quot;10457&quot;&gt;&lt;property id=&quot;20148&quot; value=&quot;5&quot;/&gt;&lt;property id=&quot;20300&quot; value=&quot;Slide 45 - &amp;quot;Good Practice Emphasizes Time on Task&amp;quot;&quot;/&gt;&lt;property id=&quot;20307&quot; value=&quot;271&quot;/&gt;&lt;/object&gt;&lt;object type=&quot;3&quot; unique_id=&quot;10459&quot;&gt;&lt;property id=&quot;20148&quot; value=&quot;5&quot;/&gt;&lt;property id=&quot;20300&quot; value=&quot;Slide 53 - &amp;quot;Good Practice Encourages Student-Instructor Contact&amp;quot;&quot;/&gt;&lt;property id=&quot;20307&quot; value=&quot;273&quot;/&gt;&lt;/object&gt;&lt;object type=&quot;3&quot; unique_id=&quot;10640&quot;&gt;&lt;property id=&quot;20148&quot; value=&quot;5&quot;/&gt;&lt;property id=&quot;20300&quot; value=&quot;Slide 21 - &amp;quot;Good Practice Communicates High Expectations&amp;quot;&quot;/&gt;&lt;property id=&quot;20307&quot; value=&quot;274&quot;/&gt;&lt;/object&gt;&lt;object type=&quot;3&quot; unique_id=&quot;10641&quot;&gt;&lt;property id=&quot;20148&quot; value=&quot;5&quot;/&gt;&lt;property id=&quot;20300&quot; value=&quot;Slide 55 - &amp;quot;Good Practice Encourages Student-Instructor Contact&amp;quot;&quot;/&gt;&lt;property id=&quot;20307&quot; value=&quot;275&quot;/&gt;&lt;/object&gt;&lt;object type=&quot;3&quot; unique_id=&quot;10642&quot;&gt;&lt;property id=&quot;20148&quot; value=&quot;5&quot;/&gt;&lt;property id=&quot;20300&quot; value=&quot;Slide 56 - &amp;quot;Good Practice Encourages Student-Instructor Contact&amp;quot;&quot;/&gt;&lt;property id=&quot;20307&quot; value=&quot;276&quot;/&gt;&lt;/object&gt;&lt;object type=&quot;3&quot; unique_id=&quot;10740&quot;&gt;&lt;property id=&quot;20148&quot; value=&quot;5&quot;/&gt;&lt;property id=&quot;20300&quot; value=&quot;Slide 51 - &amp;quot;Good Practice Encourages Student-Instructor Contact&amp;quot;&quot;/&gt;&lt;property id=&quot;20307&quot; value=&quot;279&quot;/&gt;&lt;/object&gt;&lt;object type=&quot;3&quot; unique_id=&quot;10872&quot;&gt;&lt;property id=&quot;20148&quot; value=&quot;5&quot;/&gt;&lt;property id=&quot;20300&quot; value=&quot;Slide 58 - &amp;quot;Good Practice Encourages Student-Student Cooperation&amp;quot;&quot;/&gt;&lt;property id=&quot;20307&quot; value=&quot;280&quot;/&gt;&lt;/object&gt;&lt;object type=&quot;3&quot; unique_id=&quot;10873&quot;&gt;&lt;property id=&quot;20148&quot; value=&quot;5&quot;/&gt;&lt;property id=&quot;20300&quot; value=&quot;Slide 59 - &amp;quot;Good Practice Encourages Student-Student Cooperation&amp;quot;&quot;/&gt;&lt;property id=&quot;20307&quot; value=&quot;281&quot;/&gt;&lt;/object&gt;&lt;object type=&quot;3&quot; unique_id=&quot;10960&quot;&gt;&lt;property id=&quot;20148&quot; value=&quot;5&quot;/&gt;&lt;property id=&quot;20300&quot; value=&quot;Slide 63 - &amp;quot;Good Practice Encourages Active Learning&amp;quot;&quot;/&gt;&lt;property id=&quot;20307&quot; value=&quot;283&quot;/&gt;&lt;/object&gt;&lt;object type=&quot;3&quot; unique_id=&quot;11483&quot;&gt;&lt;property id=&quot;20148&quot; value=&quot;5&quot;/&gt;&lt;property id=&quot;20300&quot; value=&quot;Slide 64 - &amp;quot;Good Practice Encourages Active Learning&amp;quot;&quot;/&gt;&lt;property id=&quot;20307&quot; value=&quot;284&quot;/&gt;&lt;/object&gt;&lt;object type=&quot;3&quot; unique_id=&quot;11484&quot;&gt;&lt;property id=&quot;20148&quot; value=&quot;5&quot;/&gt;&lt;property id=&quot;20300&quot; value=&quot;Slide 65 - &amp;quot;Online Lectures&amp;quot;&quot;/&gt;&lt;property id=&quot;20307&quot; value=&quot;285&quot;/&gt;&lt;/object&gt;&lt;object type=&quot;3&quot; unique_id=&quot;11485&quot;&gt;&lt;property id=&quot;20148&quot; value=&quot;5&quot;/&gt;&lt;property id=&quot;20300&quot; value=&quot;Slide 66 - &amp;quot;Online Lectures&amp;quot;&quot;/&gt;&lt;property id=&quot;20307&quot; value=&quot;286&quot;/&gt;&lt;/object&gt;&lt;object type=&quot;3&quot; unique_id=&quot;11486&quot;&gt;&lt;property id=&quot;20148&quot; value=&quot;5&quot;/&gt;&lt;property id=&quot;20300&quot; value=&quot;Slide 67 - &amp;quot;Online Lectures&amp;quot;&quot;/&gt;&lt;property id=&quot;20307&quot; value=&quot;287&quot;/&gt;&lt;/object&gt;&lt;object type=&quot;3&quot; unique_id=&quot;11487&quot;&gt;&lt;property id=&quot;20148&quot; value=&quot;5&quot;/&gt;&lt;property id=&quot;20300&quot; value=&quot;Slide 68 - &amp;quot;Interactive Lectures&amp;quot;&quot;/&gt;&lt;property id=&quot;20307&quot; value=&quot;288&quot;/&gt;&lt;/object&gt;&lt;object type=&quot;3&quot; unique_id=&quot;11488&quot;&gt;&lt;property id=&quot;20148&quot; value=&quot;5&quot;/&gt;&lt;property id=&quot;20300&quot; value=&quot;Slide 69 - &amp;quot;Interactive Lectures&amp;quot;&quot;/&gt;&lt;property id=&quot;20307&quot; value=&quot;289&quot;/&gt;&lt;/object&gt;&lt;object type=&quot;3&quot; unique_id=&quot;11489&quot;&gt;&lt;property id=&quot;20148&quot; value=&quot;5&quot;/&gt;&lt;property id=&quot;20300&quot; value=&quot;Slide 71 - &amp;quot;Online Lectures/Recordings&amp;quot;&quot;/&gt;&lt;property id=&quot;20307&quot; value=&quot;290&quot;/&gt;&lt;/object&gt;&lt;object type=&quot;3&quot; unique_id=&quot;11491&quot;&gt;&lt;property id=&quot;20148&quot; value=&quot;5&quot;/&gt;&lt;property id=&quot;20300&quot; value=&quot;Slide 73 - &amp;quot;Adobe Connect&amp;quot;&quot;/&gt;&lt;property id=&quot;20307&quot; value=&quot;292&quot;/&gt;&lt;/object&gt;&lt;object type=&quot;3&quot; unique_id=&quot;11492&quot;&gt;&lt;property id=&quot;20148&quot; value=&quot;5&quot;/&gt;&lt;property id=&quot;20300&quot; value=&quot;Slide 74 - &amp;quot;Good Practice Encourages Active Learning&amp;quot;&quot;/&gt;&lt;property id=&quot;20307&quot; value=&quot;293&quot;/&gt;&lt;/object&gt;&lt;object type=&quot;3&quot; unique_id=&quot;11851&quot;&gt;&lt;property id=&quot;20148&quot; value=&quot;5&quot;/&gt;&lt;property id=&quot;20300&quot; value=&quot;Slide 77 - &amp;quot;Good Practice Respects Diverse Talents and Ways of Learning&amp;quot;&quot;/&gt;&lt;property id=&quot;20307&quot; value=&quot;296&quot;/&gt;&lt;/object&gt;&lt;object type=&quot;3&quot; unique_id=&quot;11852&quot;&gt;&lt;property id=&quot;20148&quot; value=&quot;5&quot;/&gt;&lt;property id=&quot;20300&quot; value=&quot;Slide 79 - &amp;quot;Good Practice Respects Diverse Talents and Ways of Learning&amp;quot;&quot;/&gt;&lt;property id=&quot;20307&quot; value=&quot;297&quot;/&gt;&lt;/object&gt;&lt;object type=&quot;3&quot; unique_id=&quot;11853&quot;&gt;&lt;property id=&quot;20148&quot; value=&quot;5&quot;/&gt;&lt;property id=&quot;20300&quot; value=&quot;Slide 83 - &amp;quot;Good Practice Respects Diverse Talents and Ways of Learning&amp;quot;&quot;/&gt;&lt;property id=&quot;20307&quot; value=&quot;298&quot;/&gt;&lt;/object&gt;&lt;object type=&quot;3&quot; unique_id=&quot;12111&quot;&gt;&lt;property id=&quot;20148&quot; value=&quot;5&quot;/&gt;&lt;property id=&quot;20300&quot; value=&quot;Slide 84 - &amp;quot;Your Successful Course&amp;quot;&quot;/&gt;&lt;property id=&quot;20307&quot; value=&quot;300&quot;/&gt;&lt;/object&gt;&lt;object type=&quot;3&quot; unique_id=&quot;12860&quot;&gt;&lt;property id=&quot;20148&quot; value=&quot;5&quot;/&gt;&lt;property id=&quot;20300&quot; value=&quot;Slide 82 - &amp;quot;Good Practice Respects Diverse Talents and Ways of Learning&amp;quot;&quot;/&gt;&lt;property id=&quot;20307&quot; value=&quot;301&quot;/&gt;&lt;/object&gt;&lt;object type=&quot;3&quot; unique_id=&quot;13217&quot;&gt;&lt;property id=&quot;20148&quot; value=&quot;5&quot;/&gt;&lt;property id=&quot;20300&quot; value=&quot;Slide 9 - &amp;quot;Good Practice Communicates High Expectations&amp;quot;&quot;/&gt;&lt;property id=&quot;20307&quot; value=&quot;302&quot;/&gt;&lt;/object&gt;&lt;object type=&quot;3&quot; unique_id=&quot;13218&quot;&gt;&lt;property id=&quot;20148&quot; value=&quot;5&quot;/&gt;&lt;property id=&quot;20300&quot; value=&quot;Slide 38 - &amp;quot;Good Practice Emphasizes Time on Task&amp;quot;&quot;/&gt;&lt;property id=&quot;20307&quot; value=&quot;303&quot;/&gt;&lt;/object&gt;&lt;object type=&quot;3&quot; unique_id=&quot;13259&quot;&gt;&lt;property id=&quot;20148&quot; value=&quot;5&quot;/&gt;&lt;property id=&quot;20300&quot; value=&quot;Slide 19 - &amp;quot;Good Practice Communicates High Expectations&amp;quot;&quot;/&gt;&lt;property id=&quot;20307&quot; value=&quot;304&quot;/&gt;&lt;/object&gt;&lt;object type=&quot;3&quot; unique_id=&quot;13506&quot;&gt;&lt;property id=&quot;20148&quot; value=&quot;5&quot;/&gt;&lt;property id=&quot;20300&quot; value=&quot;Slide 75 - &amp;quot;Good Practice Encourages Active Learning&amp;quot;&quot;/&gt;&lt;property id=&quot;20307&quot; value=&quot;305&quot;/&gt;&lt;/object&gt;&lt;object type=&quot;3&quot; unique_id=&quot;13591&quot;&gt;&lt;property id=&quot;20148&quot; value=&quot;5&quot;/&gt;&lt;property id=&quot;20300&quot; value=&quot;Slide 2 - &amp;quot;Best Practices&amp;quot;&quot;/&gt;&lt;property id=&quot;20307&quot; value=&quot;306&quot;/&gt;&lt;/object&gt;&lt;object type=&quot;3&quot; unique_id=&quot;13592&quot;&gt;&lt;property id=&quot;20148&quot; value=&quot;5&quot;/&gt;&lt;property id=&quot;20300&quot; value=&quot;Slide 3 - &amp;quot;Best Practices&amp;quot;&quot;/&gt;&lt;property id=&quot;20307&quot; value=&quot;307&quot;/&gt;&lt;/object&gt;&lt;object type=&quot;3&quot; unique_id=&quot;13813&quot;&gt;&lt;property id=&quot;20148&quot; value=&quot;5&quot;/&gt;&lt;property id=&quot;20300&quot; value=&quot;Slide 5&quot;/&gt;&lt;property id=&quot;20307&quot; value=&quot;309&quot;/&gt;&lt;/object&gt;&lt;object type=&quot;3&quot; unique_id=&quot;13814&quot;&gt;&lt;property id=&quot;20148&quot; value=&quot;5&quot;/&gt;&lt;property id=&quot;20300&quot; value=&quot;Slide 12 - &amp;quot;Course Syllabus&amp;quot;&quot;/&gt;&lt;property id=&quot;20307&quot; value=&quot;308&quot;/&gt;&lt;/object&gt;&lt;object type=&quot;3&quot; unique_id=&quot;14341&quot;&gt;&lt;property id=&quot;20148&quot; value=&quot;5&quot;/&gt;&lt;property id=&quot;20300&quot; value=&quot;Slide 4 - &amp;quot;Question&amp;quot;&quot;/&gt;&lt;property id=&quot;20307&quot; value=&quot;313&quot;/&gt;&lt;/object&gt;&lt;object type=&quot;3&quot; unique_id=&quot;14342&quot;&gt;&lt;property id=&quot;20148&quot; value=&quot;5&quot;/&gt;&lt;property id=&quot;20300&quot; value=&quot;Slide 6&quot;/&gt;&lt;property id=&quot;20307&quot; value=&quot;311&quot;/&gt;&lt;/object&gt;&lt;object type=&quot;3&quot; unique_id=&quot;14343&quot;&gt;&lt;property id=&quot;20148&quot; value=&quot;5&quot;/&gt;&lt;property id=&quot;20300&quot; value=&quot;Slide 7&quot;/&gt;&lt;property id=&quot;20307&quot; value=&quot;312&quot;/&gt;&lt;/object&gt;&lt;object type=&quot;3&quot; unique_id=&quot;14594&quot;&gt;&lt;property id=&quot;20148&quot; value=&quot;5&quot;/&gt;&lt;property id=&quot;20300&quot; value=&quot;Slide 13 - &amp;quot;Course Syllabus&amp;quot;&quot;/&gt;&lt;property id=&quot;20307&quot; value=&quot;314&quot;/&gt;&lt;/object&gt;&lt;object type=&quot;3&quot; unique_id=&quot;15272&quot;&gt;&lt;property id=&quot;20148&quot; value=&quot;5&quot;/&gt;&lt;property id=&quot;20300&quot; value=&quot;Slide 14 - &amp;quot;Outcomes/Objectives&amp;quot;&quot;/&gt;&lt;property id=&quot;20307&quot; value=&quot;316&quot;/&gt;&lt;/object&gt;&lt;object type=&quot;3&quot; unique_id=&quot;15273&quot;&gt;&lt;property id=&quot;20148&quot; value=&quot;5&quot;/&gt;&lt;property id=&quot;20300&quot; value=&quot;Slide 16 - &amp;quot;Course Syllabus&amp;quot;&quot;/&gt;&lt;property id=&quot;20307&quot; value=&quot;317&quot;/&gt;&lt;/object&gt;&lt;object type=&quot;3&quot; unique_id=&quot;15274&quot;&gt;&lt;property id=&quot;20148&quot; value=&quot;5&quot;/&gt;&lt;property id=&quot;20300&quot; value=&quot;Slide 20 - &amp;quot;Good Practice Communicates High Expectations&amp;quot;&quot;/&gt;&lt;property id=&quot;20307&quot; value=&quot;318&quot;/&gt;&lt;/object&gt;&lt;object type=&quot;3&quot; unique_id=&quot;15275&quot;&gt;&lt;property id=&quot;20148&quot; value=&quot;5&quot;/&gt;&lt;property id=&quot;20300&quot; value=&quot;Slide 22 - &amp;quot;Good Practice Communicates High Expectations&amp;quot;&quot;/&gt;&lt;property id=&quot;20307&quot; value=&quot;319&quot;/&gt;&lt;/object&gt;&lt;object type=&quot;3&quot; unique_id=&quot;15276&quot;&gt;&lt;property id=&quot;20148&quot; value=&quot;5&quot;/&gt;&lt;property id=&quot;20300&quot; value=&quot;Slide 25 - &amp;quot;Good Practice Communicates High Expectations&amp;quot;&quot;/&gt;&lt;property id=&quot;20307&quot; value=&quot;320&quot;/&gt;&lt;/object&gt;&lt;object type=&quot;3&quot; unique_id=&quot;15277&quot;&gt;&lt;property id=&quot;20148&quot; value=&quot;5&quot;/&gt;&lt;property id=&quot;20300&quot; value=&quot;Slide 30 - &amp;quot;Good Practice Communicates High Expectations&amp;quot;&quot;/&gt;&lt;property id=&quot;20307&quot; value=&quot;321&quot;/&gt;&lt;/object&gt;&lt;object type=&quot;3&quot; unique_id=&quot;15278&quot;&gt;&lt;property id=&quot;20148&quot; value=&quot;5&quot;/&gt;&lt;property id=&quot;20300&quot; value=&quot;Slide 33 - &amp;quot;Course Navigation&amp;quot;&quot;/&gt;&lt;property id=&quot;20307&quot; value=&quot;322&quot;/&gt;&lt;/object&gt;&lt;object type=&quot;3&quot; unique_id=&quot;15279&quot;&gt;&lt;property id=&quot;20148&quot; value=&quot;5&quot;/&gt;&lt;property id=&quot;20300&quot; value=&quot;Slide 36 - &amp;quot;Good Practice Emphasizes Time on Task&amp;quot;&quot;/&gt;&lt;property id=&quot;20307&quot; value=&quot;323&quot;/&gt;&lt;/object&gt;&lt;object type=&quot;3&quot; unique_id=&quot;15280&quot;&gt;&lt;property id=&quot;20148&quot; value=&quot;5&quot;/&gt;&lt;property id=&quot;20300&quot; value=&quot;Slide 37 - &amp;quot;Good Practice Emphasizes Time on Task&amp;quot;&quot;/&gt;&lt;property id=&quot;20307&quot; value=&quot;324&quot;/&gt;&lt;/object&gt;&lt;object type=&quot;3&quot; unique_id=&quot;15281&quot;&gt;&lt;property id=&quot;20148&quot; value=&quot;5&quot;/&gt;&lt;property id=&quot;20300&quot; value=&quot;Slide 46 - &amp;quot;Good Practice Emphasizes Time on Task&amp;quot;&quot;/&gt;&lt;property id=&quot;20307&quot; value=&quot;325&quot;/&gt;&lt;/object&gt;&lt;object type=&quot;3&quot; unique_id=&quot;15282&quot;&gt;&lt;property id=&quot;20148&quot; value=&quot;5&quot;/&gt;&lt;property id=&quot;20300&quot; value=&quot;Slide 62 - &amp;quot;Good Practice Encourages Active Learning&amp;quot;&quot;/&gt;&lt;property id=&quot;20307&quot; value=&quot;326&quot;/&gt;&lt;/object&gt;&lt;object type=&quot;3&quot; unique_id=&quot;15535&quot;&gt;&lt;property id=&quot;20148&quot; value=&quot;5&quot;/&gt;&lt;property id=&quot;20300&quot; value=&quot;Slide 80 - &amp;quot;Good Practice Respects Diverse Talents and Ways of Learning&amp;quot;&quot;/&gt;&lt;property id=&quot;20307&quot; value=&quot;327&quot;/&gt;&lt;/object&gt;&lt;object type=&quot;3&quot; unique_id=&quot;15536&quot;&gt;&lt;property id=&quot;20148&quot; value=&quot;5&quot;/&gt;&lt;property id=&quot;20300&quot; value=&quot;Slide 81 - &amp;quot;Good Practice Respects Diverse Talents and Ways of Learning&amp;quot;&quot;/&gt;&lt;property id=&quot;20307&quot; value=&quot;328&quot;/&gt;&lt;/object&gt;&lt;object type=&quot;3&quot; unique_id=&quot;15986&quot;&gt;&lt;property id=&quot;20148&quot; value=&quot;5&quot;/&gt;&lt;property id=&quot;20300&quot; value=&quot;Slide 47 - &amp;quot;Good Practice Emphasizes Time on Task&amp;quot;&quot;/&gt;&lt;property id=&quot;20307&quot; value=&quot;332&quot;/&gt;&lt;/object&gt;&lt;object type=&quot;3&quot; unique_id=&quot;15987&quot;&gt;&lt;property id=&quot;20148&quot; value=&quot;5&quot;/&gt;&lt;property id=&quot;20300&quot; value=&quot;Slide 49 - &amp;quot;Good Practice Gives Prompt Feedback&amp;quot;&quot;/&gt;&lt;property id=&quot;20307&quot; value=&quot;331&quot;/&gt;&lt;/object&gt;&lt;object type=&quot;3&quot; unique_id=&quot;15988&quot;&gt;&lt;property id=&quot;20148&quot; value=&quot;5&quot;/&gt;&lt;property id=&quot;20300&quot; value=&quot;Slide 50 - &amp;quot;Good Practice Gives Prompt Feedback&amp;quot;&quot;/&gt;&lt;property id=&quot;20307&quot; value=&quot;330&quot;/&gt;&lt;/object&gt;&lt;object type=&quot;3&quot; unique_id=&quot;15989&quot;&gt;&lt;property id=&quot;20148&quot; value=&quot;5&quot;/&gt;&lt;property id=&quot;20300&quot; value=&quot;Slide 78 - &amp;quot;Good Practice Respects Diverse Talents and Ways of Learning&amp;quot;&quot;/&gt;&lt;property id=&quot;20307&quot; value=&quot;329&quot;/&gt;&lt;/object&gt;&lt;object type=&quot;3&quot; unique_id=&quot;15990&quot;&gt;&lt;property id=&quot;20148&quot; value=&quot;5&quot;/&gt;&lt;property id=&quot;20300&quot; value=&quot;Slide 8 - &amp;quot;Question&amp;quot;&quot;/&gt;&lt;property id=&quot;20307&quot; value=&quot;342&quot;/&gt;&lt;/object&gt;&lt;object type=&quot;3&quot; unique_id=&quot;15991&quot;&gt;&lt;property id=&quot;20148&quot; value=&quot;5&quot;/&gt;&lt;property id=&quot;20300&quot; value=&quot;Slide 10 - &amp;quot;Course Syllabus&amp;quot;&quot;/&gt;&lt;property id=&quot;20307&quot; value=&quot;333&quot;/&gt;&lt;/object&gt;&lt;object type=&quot;3&quot; unique_id=&quot;15992&quot;&gt;&lt;property id=&quot;20148&quot; value=&quot;5&quot;/&gt;&lt;property id=&quot;20300&quot; value=&quot;Slide 11 - &amp;quot;Course Syllabus&amp;quot;&quot;/&gt;&lt;property id=&quot;20307&quot; value=&quot;347&quot;/&gt;&lt;/object&gt;&lt;object type=&quot;3&quot; unique_id=&quot;15993&quot;&gt;&lt;property id=&quot;20148&quot; value=&quot;5&quot;/&gt;&lt;property id=&quot;20300&quot; value=&quot;Slide 27 - &amp;quot;Good Practice Communicates High Expectations&amp;quot;&quot;/&gt;&lt;property id=&quot;20307&quot; value=&quot;334&quot;/&gt;&lt;/object&gt;&lt;object type=&quot;3&quot; unique_id=&quot;15994&quot;&gt;&lt;property id=&quot;20148&quot; value=&quot;5&quot;/&gt;&lt;property id=&quot;20300&quot; value=&quot;Slide 28 - &amp;quot;Good Practice Communicates High Expectations&amp;quot;&quot;/&gt;&lt;property id=&quot;20307&quot; value=&quot;335&quot;/&gt;&lt;/object&gt;&lt;object type=&quot;3&quot; unique_id=&quot;15995&quot;&gt;&lt;property id=&quot;20148&quot; value=&quot;5&quot;/&gt;&lt;property id=&quot;20300&quot; value=&quot;Slide 29 - &amp;quot;Good Practice Communicates High Expectations&amp;quot;&quot;/&gt;&lt;property id=&quot;20307&quot; value=&quot;336&quot;/&gt;&lt;/object&gt;&lt;object type=&quot;3&quot; unique_id=&quot;15996&quot;&gt;&lt;property id=&quot;20148&quot; value=&quot;5&quot;/&gt;&lt;property id=&quot;20300&quot; value=&quot;Slide 31 - &amp;quot;Good Practice Communicates High Expectations&amp;quot;&quot;/&gt;&lt;property id=&quot;20307&quot; value=&quot;337&quot;/&gt;&lt;/object&gt;&lt;object type=&quot;3&quot; unique_id=&quot;15999&quot;&gt;&lt;property id=&quot;20148&quot; value=&quot;5&quot;/&gt;&lt;property id=&quot;20300&quot; value=&quot;Slide 52 - &amp;quot;Good Practice Encourages Student-Instructor Contact&amp;quot;&quot;/&gt;&lt;property id=&quot;20307&quot; value=&quot;348&quot;/&gt;&lt;/object&gt;&lt;object type=&quot;3&quot; unique_id=&quot;16000&quot;&gt;&lt;property id=&quot;20148&quot; value=&quot;5&quot;/&gt;&lt;property id=&quot;20300&quot; value=&quot;Slide 54 - &amp;quot;Good Practice Encourages Student-Instructor Contact&amp;quot;&quot;/&gt;&lt;property id=&quot;20307&quot; value=&quot;349&quot;/&gt;&lt;/object&gt;&lt;object type=&quot;3&quot; unique_id=&quot;16001&quot;&gt;&lt;property id=&quot;20148&quot; value=&quot;5&quot;/&gt;&lt;property id=&quot;20300&quot; value=&quot;Slide 57 - &amp;quot;Good Practice Encourages Student-Instructor Contact&amp;quot;&quot;/&gt;&lt;property id=&quot;20307&quot; value=&quot;346&quot;/&gt;&lt;/object&gt;&lt;object type=&quot;3&quot; unique_id=&quot;16002&quot;&gt;&lt;property id=&quot;20148&quot; value=&quot;5&quot;/&gt;&lt;property id=&quot;20300&quot; value=&quot;Slide 60 - &amp;quot;Good Practice Encourages Student-Student Cooperation&amp;quot;&quot;/&gt;&lt;property id=&quot;20307&quot; value=&quot;340&quot;/&gt;&lt;/object&gt;&lt;object type=&quot;3&quot; unique_id=&quot;16003&quot;&gt;&lt;property id=&quot;20148&quot; value=&quot;5&quot;/&gt;&lt;property id=&quot;20300&quot; value=&quot;Slide 61 - &amp;quot;Good Practice Encourages Student-Student Cooperation&amp;quot;&quot;/&gt;&lt;property id=&quot;20307&quot; value=&quot;341&quot;/&gt;&lt;/object&gt;&lt;object type=&quot;3&quot; unique_id=&quot;16004&quot;&gt;&lt;property id=&quot;20148&quot; value=&quot;5&quot;/&gt;&lt;property id=&quot;20300&quot; value=&quot;Slide 70 - &amp;quot;Question&amp;quot;&quot;/&gt;&lt;property id=&quot;20307&quot; value=&quot;343&quot;/&gt;&lt;/object&gt;&lt;object type=&quot;3&quot; unique_id=&quot;16005&quot;&gt;&lt;property id=&quot;20148&quot; value=&quot;5&quot;/&gt;&lt;property id=&quot;20300&quot; value=&quot;Slide 72 - &amp;quot;Online Recordings&amp;quot;&quot;/&gt;&lt;property id=&quot;20307&quot; value=&quot;344&quot;/&gt;&lt;/object&gt;&lt;object type=&quot;3&quot; unique_id=&quot;16006&quot;&gt;&lt;property id=&quot;20148&quot; value=&quot;5&quot;/&gt;&lt;property id=&quot;20300&quot; value=&quot;Slide 76 - &amp;quot;Good Practice Encourages Active Learning&amp;quot;&quot;/&gt;&lt;property id=&quot;20307&quot; value=&quot;345&quot;/&gt;&lt;/object&gt;&lt;object type=&quot;3&quot; unique_id=&quot;16007&quot;&gt;&lt;property id=&quot;20148&quot; value=&quot;5&quot;/&gt;&lt;property id=&quot;20300&quot; value=&quot;Slide 18 - &amp;quot;Course Syllabus&amp;quot;&quot;/&gt;&lt;property id=&quot;20307&quot; value=&quot;354&quot;/&gt;&lt;/object&gt;&lt;object type=&quot;3&quot; unique_id=&quot;16008&quot;&gt;&lt;property id=&quot;20148&quot; value=&quot;5&quot;/&gt;&lt;property id=&quot;20300&quot; value=&quot;Slide 39 - &amp;quot;Good Practice Emphasizes Time on Task&amp;quot;&quot;/&gt;&lt;property id=&quot;20307&quot; value=&quot;350&quot;/&gt;&lt;/object&gt;&lt;object type=&quot;3&quot; unique_id=&quot;16009&quot;&gt;&lt;property id=&quot;20148&quot; value=&quot;5&quot;/&gt;&lt;property id=&quot;20300&quot; value=&quot;Slide 41 - &amp;quot;Weekly Modules&amp;quot;&quot;/&gt;&lt;property id=&quot;20307&quot; value=&quot;351&quot;/&gt;&lt;/object&gt;&lt;object type=&quot;3&quot; unique_id=&quot;16010&quot;&gt;&lt;property id=&quot;20148&quot; value=&quot;5&quot;/&gt;&lt;property id=&quot;20300&quot; value=&quot;Slide 43 - &amp;quot;Weekly Modules&amp;quot;&quot;/&gt;&lt;property id=&quot;20307&quot; value=&quot;353&quot;/&gt;&lt;/object&gt;&lt;object type=&quot;3&quot; unique_id=&quot;16011&quot;&gt;&lt;property id=&quot;20148&quot; value=&quot;5&quot;/&gt;&lt;property id=&quot;20300&quot; value=&quot;Slide 44 - &amp;quot;Weekly Modules&amp;quot;&quot;/&gt;&lt;property id=&quot;20307&quot; value=&quot;35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1713</TotalTime>
  <Words>2243</Words>
  <Application>Microsoft Office PowerPoint</Application>
  <PresentationFormat>On-screen Show (4:3)</PresentationFormat>
  <Paragraphs>487</Paragraphs>
  <Slides>85</Slides>
  <Notes>0</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Implementing Best Practices in Online Learning</vt:lpstr>
      <vt:lpstr>Best Practices</vt:lpstr>
      <vt:lpstr>Best Practices</vt:lpstr>
      <vt:lpstr>Question</vt:lpstr>
      <vt:lpstr>PowerPoint Presentation</vt:lpstr>
      <vt:lpstr>PowerPoint Presentation</vt:lpstr>
      <vt:lpstr>PowerPoint Presentation</vt:lpstr>
      <vt:lpstr>Question</vt:lpstr>
      <vt:lpstr>Good Practice Communicates High Expectations</vt:lpstr>
      <vt:lpstr>Course Syllabus</vt:lpstr>
      <vt:lpstr>Course Syllabus</vt:lpstr>
      <vt:lpstr>Course Syllabus</vt:lpstr>
      <vt:lpstr>Course Syllabus</vt:lpstr>
      <vt:lpstr>Outcomes/Objectives</vt:lpstr>
      <vt:lpstr>Course Syllabus</vt:lpstr>
      <vt:lpstr>Course Syllabus</vt:lpstr>
      <vt:lpstr>Course Syllabus</vt:lpstr>
      <vt:lpstr>Course Syllabus</vt:lpstr>
      <vt:lpstr>Good Practice Communicates High Expectations</vt:lpstr>
      <vt:lpstr>Good Practice Communicates High Expectations</vt:lpstr>
      <vt:lpstr>Good Practice Communicates High Expectations</vt:lpstr>
      <vt:lpstr>Good Practice Communicates High Expectations</vt:lpstr>
      <vt:lpstr>Good Practice Communicates High Expectations</vt:lpstr>
      <vt:lpstr>Good Practice Communicates High Expectations</vt:lpstr>
      <vt:lpstr>Good Practice Communicates High Expectations</vt:lpstr>
      <vt:lpstr>Good Practice Communicates High Expectations</vt:lpstr>
      <vt:lpstr>Good Practice Communicates High Expectations</vt:lpstr>
      <vt:lpstr>Good Practice Communicates High Expectations</vt:lpstr>
      <vt:lpstr>Good Practice Communicates High Expectations</vt:lpstr>
      <vt:lpstr>Good Practice Communicates High Expectations</vt:lpstr>
      <vt:lpstr>Good Practice Communicates High Expectations</vt:lpstr>
      <vt:lpstr>Good Practice Emphasizes Time on Task</vt:lpstr>
      <vt:lpstr>Course Navigation</vt:lpstr>
      <vt:lpstr>Good Practice Emphasizes Time on Task</vt:lpstr>
      <vt:lpstr>Good Practice Emphasizes Time on Task</vt:lpstr>
      <vt:lpstr>Good Practice Emphasizes Time on Task</vt:lpstr>
      <vt:lpstr>Good Practice Emphasizes Time on Task</vt:lpstr>
      <vt:lpstr>Good Practice Emphasizes Time on Task</vt:lpstr>
      <vt:lpstr>Good Practice Emphasizes Time on Task</vt:lpstr>
      <vt:lpstr>Good Practice Emphasizes Time on Task</vt:lpstr>
      <vt:lpstr>Weekly Modules</vt:lpstr>
      <vt:lpstr>Weekly Modules</vt:lpstr>
      <vt:lpstr>Weekly Modules</vt:lpstr>
      <vt:lpstr>Weekly Modules</vt:lpstr>
      <vt:lpstr>Good Practice Emphasizes Time on Task</vt:lpstr>
      <vt:lpstr>Good Practice Emphasizes Time on Task</vt:lpstr>
      <vt:lpstr>Good Practice Emphasizes Time on Task</vt:lpstr>
      <vt:lpstr>Good Practice Gives Prompt Feedback</vt:lpstr>
      <vt:lpstr>Good Practice Gives Prompt Feedback</vt:lpstr>
      <vt:lpstr>Good Practice Gives Prompt Feedback</vt:lpstr>
      <vt:lpstr>Good Practice Encourages Student-Instructor Contact</vt:lpstr>
      <vt:lpstr>Good Practice Encourages Student-Instructor Contact</vt:lpstr>
      <vt:lpstr>Good Practice Encourages Student-Instructor Contact</vt:lpstr>
      <vt:lpstr>Good Practice Encourages Student-Instructor Contact</vt:lpstr>
      <vt:lpstr>Good Practice Encourages Student-Instructor Contact</vt:lpstr>
      <vt:lpstr>Good Practice Encourages Student-Instructor Contact</vt:lpstr>
      <vt:lpstr>Good Practice Encourages Student-Instructor Contact</vt:lpstr>
      <vt:lpstr>Good Practice Encourages Student-Student Cooperation</vt:lpstr>
      <vt:lpstr>Good Practice Encourages Student-Student Cooperation</vt:lpstr>
      <vt:lpstr>Good Practice Encourages Student-Student Cooperation</vt:lpstr>
      <vt:lpstr>Good Practice Encourages Student-Student Cooperation</vt:lpstr>
      <vt:lpstr>Good Practice Encourages Active Learning</vt:lpstr>
      <vt:lpstr>Good Practice Encourages Active Learning</vt:lpstr>
      <vt:lpstr>Good Practice Encourages Active Learning</vt:lpstr>
      <vt:lpstr>Online Lectures</vt:lpstr>
      <vt:lpstr>Online Lectures</vt:lpstr>
      <vt:lpstr>Online Lectures</vt:lpstr>
      <vt:lpstr>Interactive Lectures</vt:lpstr>
      <vt:lpstr>Interactive Lectures</vt:lpstr>
      <vt:lpstr>Question</vt:lpstr>
      <vt:lpstr>Online Lectures/Recordings</vt:lpstr>
      <vt:lpstr>Online Recordings</vt:lpstr>
      <vt:lpstr>Adobe Connect</vt:lpstr>
      <vt:lpstr>Good Practice Encourages Active Learning</vt:lpstr>
      <vt:lpstr>Good Practice Encourages Active Learning</vt:lpstr>
      <vt:lpstr>Good Practice Encourages Active Learning</vt:lpstr>
      <vt:lpstr>Good Practice Respects Diverse Talents and Ways of Learning</vt:lpstr>
      <vt:lpstr>Good Practice Respects Diverse Talents and Ways of Learning</vt:lpstr>
      <vt:lpstr>Good Practice Respects Diverse Talents and Ways of Learning</vt:lpstr>
      <vt:lpstr>Good Practice Respects Diverse Talents and Ways of Learning</vt:lpstr>
      <vt:lpstr>Good Practice Respects Diverse Talents and Ways of Learning</vt:lpstr>
      <vt:lpstr>Good Practice Respects Diverse Talents and Ways of Learning</vt:lpstr>
      <vt:lpstr>Good Practice Respects Diverse Talents and Ways of Learning</vt:lpstr>
      <vt:lpstr>Your Successful Course</vt:lpstr>
      <vt:lpstr>Sources </vt:lpstr>
    </vt:vector>
  </TitlesOfParts>
  <Company>University of South Carolina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Best Practices in Online Learning</dc:title>
  <dc:creator>Sherry Grosso</dc:creator>
  <cp:lastModifiedBy>Heimburger, Linda</cp:lastModifiedBy>
  <cp:revision>159</cp:revision>
  <cp:lastPrinted>2013-11-19T18:19:57Z</cp:lastPrinted>
  <dcterms:created xsi:type="dcterms:W3CDTF">2012-09-24T20:18:37Z</dcterms:created>
  <dcterms:modified xsi:type="dcterms:W3CDTF">2013-11-20T14:45:09Z</dcterms:modified>
</cp:coreProperties>
</file>